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10"/>
    <p:sldMasterId id="2147484333" r:id="rId11"/>
    <p:sldMasterId id="2147484360" r:id="rId12"/>
  </p:sldMasterIdLst>
  <p:notesMasterIdLst>
    <p:notesMasterId r:id="rId50"/>
  </p:notesMasterIdLst>
  <p:handoutMasterIdLst>
    <p:handoutMasterId r:id="rId51"/>
  </p:handoutMasterIdLst>
  <p:sldIdLst>
    <p:sldId id="300" r:id="rId13"/>
    <p:sldId id="260" r:id="rId14"/>
    <p:sldId id="299" r:id="rId15"/>
    <p:sldId id="268" r:id="rId16"/>
    <p:sldId id="272" r:id="rId17"/>
    <p:sldId id="316" r:id="rId18"/>
    <p:sldId id="259" r:id="rId19"/>
    <p:sldId id="281" r:id="rId20"/>
    <p:sldId id="282" r:id="rId21"/>
    <p:sldId id="312" r:id="rId22"/>
    <p:sldId id="283" r:id="rId23"/>
    <p:sldId id="284" r:id="rId24"/>
    <p:sldId id="285" r:id="rId25"/>
    <p:sldId id="289" r:id="rId26"/>
    <p:sldId id="307" r:id="rId27"/>
    <p:sldId id="308" r:id="rId28"/>
    <p:sldId id="301" r:id="rId29"/>
    <p:sldId id="309" r:id="rId30"/>
    <p:sldId id="306" r:id="rId31"/>
    <p:sldId id="311" r:id="rId32"/>
    <p:sldId id="314" r:id="rId33"/>
    <p:sldId id="304" r:id="rId34"/>
    <p:sldId id="303" r:id="rId35"/>
    <p:sldId id="310" r:id="rId36"/>
    <p:sldId id="313" r:id="rId37"/>
    <p:sldId id="287" r:id="rId38"/>
    <p:sldId id="288" r:id="rId39"/>
    <p:sldId id="290" r:id="rId40"/>
    <p:sldId id="292" r:id="rId41"/>
    <p:sldId id="291" r:id="rId42"/>
    <p:sldId id="293" r:id="rId43"/>
    <p:sldId id="294" r:id="rId44"/>
    <p:sldId id="295" r:id="rId45"/>
    <p:sldId id="296" r:id="rId46"/>
    <p:sldId id="297" r:id="rId47"/>
    <p:sldId id="274" r:id="rId48"/>
    <p:sldId id="267" r:id="rId4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17A"/>
    <a:srgbClr val="0A79D2"/>
    <a:srgbClr val="404040"/>
    <a:srgbClr val="EAEAEA"/>
    <a:srgbClr val="00188F"/>
    <a:srgbClr val="00176B"/>
    <a:srgbClr val="E3008C"/>
    <a:srgbClr val="FFB900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61" autoAdjust="0"/>
    <p:restoredTop sz="95455" autoAdjust="0"/>
  </p:normalViewPr>
  <p:slideViewPr>
    <p:cSldViewPr>
      <p:cViewPr varScale="1">
        <p:scale>
          <a:sx n="82" d="100"/>
          <a:sy n="82" d="100"/>
        </p:scale>
        <p:origin x="48" y="221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customXml" Target="../customXml/item7.xml"/><Relationship Id="rId12" Type="http://schemas.openxmlformats.org/officeDocument/2006/relationships/slideMaster" Target="slideMasters/slideMaster3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slide" Target="slides/slide29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2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tableStyles" Target="tableStyles.xml"/><Relationship Id="rId8" Type="http://schemas.openxmlformats.org/officeDocument/2006/relationships/customXml" Target="../customXml/item8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2/24/2016 5:22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2/24/2016 5:22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ti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ti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3.xml"/><Relationship Id="rId1" Type="http://schemas.openxmlformats.org/officeDocument/2006/relationships/customXml" Target="../../customXml/item9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3.xml"/><Relationship Id="rId1" Type="http://schemas.openxmlformats.org/officeDocument/2006/relationships/customXml" Target="../../customXml/item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" y="2842980"/>
            <a:ext cx="1243647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kumimoji="0" lang="es-ES" altLang="es-ES" sz="660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Spain Conference 2016</a:t>
            </a:r>
            <a:endParaRPr kumimoji="0" lang="es-ES" altLang="es-ES" sz="3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34" indent="0">
              <a:buNone/>
              <a:defRPr>
                <a:solidFill>
                  <a:schemeClr val="bg1"/>
                </a:solidFill>
              </a:defRPr>
            </a:lvl2pPr>
            <a:lvl3pPr marL="571390" indent="0">
              <a:buNone/>
              <a:defRPr>
                <a:solidFill>
                  <a:schemeClr val="bg1"/>
                </a:solidFill>
              </a:defRPr>
            </a:lvl3pPr>
            <a:lvl4pPr marL="799946" indent="0">
              <a:buNone/>
              <a:defRPr>
                <a:solidFill>
                  <a:schemeClr val="bg1"/>
                </a:solidFill>
              </a:defRPr>
            </a:lvl4pPr>
            <a:lvl5pPr marL="102850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16059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7005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7804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First level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Code section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QR </a:t>
            </a:r>
            <a:r>
              <a:rPr lang="es-ES" dirty="0" err="1" smtClean="0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 smtClean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701" y="2998429"/>
            <a:ext cx="7010335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 smtClean="0"/>
              <a:t>No olvides realizar la encuesta</a:t>
            </a:r>
            <a:endParaRPr lang="es-ES" sz="280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QR </a:t>
            </a:r>
            <a:r>
              <a:rPr lang="es-ES" dirty="0" err="1" smtClean="0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 smtClean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3147122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900" indent="-34290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70103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837" y="677862"/>
            <a:ext cx="4650719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 smtClean="0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551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" y="2335152"/>
            <a:ext cx="12436474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128982408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6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6" y="2117165"/>
            <a:ext cx="70103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551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838" y="677862"/>
            <a:ext cx="4650719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4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57" y="409845"/>
            <a:ext cx="4164508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/>
          </p:nvPr>
        </p:nvGraphicFramePr>
        <p:xfrm>
          <a:off x="718710" y="1668462"/>
          <a:ext cx="109728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71424895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63631543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5617202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1828014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5697081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02381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58885656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0" y="2125662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5266" y="2013086"/>
            <a:ext cx="2293179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21" y="3268373"/>
            <a:ext cx="2293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04" y="3194779"/>
            <a:ext cx="148674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475" y="3268373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1" y="4310887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094" y="4310887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1" y="5782684"/>
            <a:ext cx="229796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930" y="5756511"/>
            <a:ext cx="2297969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7217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67217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930" y="2193931"/>
            <a:ext cx="2303226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954" y="2038397"/>
            <a:ext cx="27432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6125" y="3150756"/>
            <a:ext cx="1779441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200604" y="4025873"/>
            <a:ext cx="274355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5075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53" y="409845"/>
            <a:ext cx="4164509" cy="153188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2" y="1212851"/>
            <a:ext cx="11887200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0250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7038" y="1212860"/>
            <a:ext cx="7924802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7217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67217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43" y="1585051"/>
            <a:ext cx="3657601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4517668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2205" y="1222350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7217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67217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638" y="367267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638" y="3230912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2205" y="4130623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9296" y="3230912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2205" y="367276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901639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54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6" y="1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12599674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6" y="1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81788835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3" y="1212860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530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3" y="1212860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7217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67217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45862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7007" y="1363662"/>
            <a:ext cx="54863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7806" y="1363662"/>
            <a:ext cx="54863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7217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67217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37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2" y="1212855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7217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67217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6540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Section1</a:t>
            </a:r>
          </a:p>
          <a:p>
            <a:pPr lvl="1"/>
            <a:r>
              <a:rPr lang="en-US" dirty="0" smtClean="0"/>
              <a:t>Subsection1</a:t>
            </a:r>
          </a:p>
          <a:p>
            <a:pPr lvl="1"/>
            <a:r>
              <a:rPr lang="en-US" dirty="0" smtClean="0"/>
              <a:t>Subsection2</a:t>
            </a:r>
          </a:p>
          <a:p>
            <a:pPr lvl="0"/>
            <a:r>
              <a:rPr lang="en-US" dirty="0" smtClean="0"/>
              <a:t>Section2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70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41" y="1236304"/>
            <a:ext cx="3524251" cy="7386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704" y="214285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Q&amp;A</a:t>
            </a:r>
            <a:endParaRPr kumimoji="0" lang="es-ES" sz="5400" b="0" i="0" u="none" strike="noStrike" kern="1200" cap="none" spc="-10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61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6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551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70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705" y="2998439"/>
            <a:ext cx="7010335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-1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41" y="1236304"/>
            <a:ext cx="3524251" cy="7386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704" y="214285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¡Gracias!</a:t>
            </a:r>
            <a:endParaRPr kumimoji="0" lang="es-ES" sz="5400" b="0" i="0" u="none" strike="noStrike" kern="1200" cap="none" spc="-10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55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9448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3147130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1290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9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273980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43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6957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9" y="1668463"/>
            <a:ext cx="274320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68213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42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43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55728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42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43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37464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42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9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629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2" y="1212855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937736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7037" y="1212850"/>
            <a:ext cx="7924802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39" y="1585051"/>
            <a:ext cx="3657600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42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40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42" y="2301051"/>
            <a:ext cx="2346768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997711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2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40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2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656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551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" y="2335152"/>
            <a:ext cx="12436474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22460587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6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6" y="2117165"/>
            <a:ext cx="70103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551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838" y="677862"/>
            <a:ext cx="4650719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6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57" y="409845"/>
            <a:ext cx="4164508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/>
          </p:nvPr>
        </p:nvGraphicFramePr>
        <p:xfrm>
          <a:off x="718710" y="1668462"/>
          <a:ext cx="109728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71424895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63631543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5617202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1828014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5697081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02381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58885656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0" y="2125662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5266" y="2013086"/>
            <a:ext cx="2293179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21" y="3268373"/>
            <a:ext cx="2293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04" y="3194779"/>
            <a:ext cx="148674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475" y="3268373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1" y="4310887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094" y="4310887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1" y="5782684"/>
            <a:ext cx="229796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930" y="5756511"/>
            <a:ext cx="2297969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7217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67217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930" y="2193931"/>
            <a:ext cx="2303226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954" y="2038397"/>
            <a:ext cx="27432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6125" y="3150756"/>
            <a:ext cx="1779441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200604" y="4025873"/>
            <a:ext cx="274355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4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2" y="1212851"/>
            <a:ext cx="11887200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68673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7038" y="1212860"/>
            <a:ext cx="7924802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7217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67217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43" y="1585051"/>
            <a:ext cx="3657601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0989168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2205" y="1222350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7217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67217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638" y="367267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638" y="3230912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2205" y="4130623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9296" y="3230912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2205" y="367276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3217570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45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2201" y="1222349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637" y="367267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637" y="3230912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2201" y="4130622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9295" y="3230912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2201" y="367267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6" y="1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4125021727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6" y="1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406723573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3" y="1212860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08558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3" y="1212860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7217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67217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143135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7007" y="1363662"/>
            <a:ext cx="54863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7806" y="1363662"/>
            <a:ext cx="54863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7217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67217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306653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2" y="1212855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7217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67217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199096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70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41" y="1236304"/>
            <a:ext cx="3524251" cy="7386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704" y="214285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Q&amp;A</a:t>
            </a:r>
            <a:endParaRPr kumimoji="0" lang="es-ES" sz="5400" b="0" i="0" u="none" strike="noStrike" kern="1200" cap="none" spc="-10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07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6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551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70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705" y="2998439"/>
            <a:ext cx="7010335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-1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41" y="1236304"/>
            <a:ext cx="3524251" cy="7386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704" y="214285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¡Gracias!</a:t>
            </a:r>
            <a:endParaRPr kumimoji="0" lang="es-ES" sz="5400" b="0" i="0" u="none" strike="noStrike" kern="1200" cap="none" spc="-10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46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9448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3147130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822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9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308739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43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4372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9" y="1668463"/>
            <a:ext cx="274320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4594672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42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43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33034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42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43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6840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42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9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1428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2" y="1212855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110452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42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40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42" y="2301051"/>
            <a:ext cx="2346768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226471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2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106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2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96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4" y="29528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4" y="121286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2"/>
            <a:ext cx="6995160" cy="89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75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4" r:id="rId1"/>
    <p:sldLayoutId id="2147484335" r:id="rId2"/>
    <p:sldLayoutId id="2147484336" r:id="rId3"/>
    <p:sldLayoutId id="2147484337" r:id="rId4"/>
    <p:sldLayoutId id="2147484338" r:id="rId5"/>
    <p:sldLayoutId id="2147484339" r:id="rId6"/>
    <p:sldLayoutId id="2147484340" r:id="rId7"/>
    <p:sldLayoutId id="2147484341" r:id="rId8"/>
    <p:sldLayoutId id="2147484342" r:id="rId9"/>
    <p:sldLayoutId id="2147484343" r:id="rId10"/>
    <p:sldLayoutId id="2147484344" r:id="rId11"/>
    <p:sldLayoutId id="2147484345" r:id="rId12"/>
    <p:sldLayoutId id="2147484346" r:id="rId13"/>
    <p:sldLayoutId id="2147484347" r:id="rId14"/>
    <p:sldLayoutId id="2147484348" r:id="rId15"/>
    <p:sldLayoutId id="2147484349" r:id="rId16"/>
    <p:sldLayoutId id="2147484350" r:id="rId17"/>
    <p:sldLayoutId id="2147484351" r:id="rId18"/>
    <p:sldLayoutId id="2147484352" r:id="rId19"/>
    <p:sldLayoutId id="2147484353" r:id="rId20"/>
    <p:sldLayoutId id="2147484354" r:id="rId21"/>
    <p:sldLayoutId id="2147484355" r:id="rId22"/>
    <p:sldLayoutId id="2147484356" r:id="rId23"/>
    <p:sldLayoutId id="2147484357" r:id="rId24"/>
    <p:sldLayoutId id="2147484358" r:id="rId25"/>
    <p:sldLayoutId id="2147484359" r:id="rId26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4">
          <p15:clr>
            <a:srgbClr val="5ACBF0"/>
          </p15:clr>
        </p15:guide>
        <p15:guide id="10" pos="4780">
          <p15:clr>
            <a:srgbClr val="5ACBF0"/>
          </p15:clr>
        </p15:guide>
        <p15:guide id="11" pos="5356">
          <p15:clr>
            <a:srgbClr val="5ACBF0"/>
          </p15:clr>
        </p15:guide>
        <p15:guide id="12" pos="5932">
          <p15:clr>
            <a:srgbClr val="5ACBF0"/>
          </p15:clr>
        </p15:guide>
        <p15:guide id="13" pos="6508">
          <p15:clr>
            <a:srgbClr val="5ACBF0"/>
          </p15:clr>
        </p15:guide>
        <p15:guide id="14" pos="7084">
          <p15:clr>
            <a:srgbClr val="5ACBF0"/>
          </p15:clr>
        </p15:guide>
        <p15:guide id="15" pos="7660">
          <p15:clr>
            <a:srgbClr val="5ACBF0"/>
          </p15:clr>
        </p15:guide>
        <p15:guide id="16" pos="288">
          <p15:clr>
            <a:srgbClr val="C35EA4"/>
          </p15:clr>
        </p15:guide>
        <p15:guide id="17" pos="754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4" y="29528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4" y="121286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2"/>
            <a:ext cx="6995160" cy="89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52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1" r:id="rId1"/>
    <p:sldLayoutId id="2147484362" r:id="rId2"/>
    <p:sldLayoutId id="2147484363" r:id="rId3"/>
    <p:sldLayoutId id="2147484364" r:id="rId4"/>
    <p:sldLayoutId id="2147484365" r:id="rId5"/>
    <p:sldLayoutId id="2147484366" r:id="rId6"/>
    <p:sldLayoutId id="2147484367" r:id="rId7"/>
    <p:sldLayoutId id="2147484368" r:id="rId8"/>
    <p:sldLayoutId id="2147484369" r:id="rId9"/>
    <p:sldLayoutId id="2147484370" r:id="rId10"/>
    <p:sldLayoutId id="2147484371" r:id="rId11"/>
    <p:sldLayoutId id="2147484372" r:id="rId12"/>
    <p:sldLayoutId id="2147484373" r:id="rId13"/>
    <p:sldLayoutId id="2147484374" r:id="rId14"/>
    <p:sldLayoutId id="2147484375" r:id="rId15"/>
    <p:sldLayoutId id="2147484376" r:id="rId16"/>
    <p:sldLayoutId id="2147484377" r:id="rId17"/>
    <p:sldLayoutId id="2147484378" r:id="rId18"/>
    <p:sldLayoutId id="2147484379" r:id="rId19"/>
    <p:sldLayoutId id="2147484380" r:id="rId20"/>
    <p:sldLayoutId id="2147484381" r:id="rId21"/>
    <p:sldLayoutId id="2147484382" r:id="rId22"/>
    <p:sldLayoutId id="2147484383" r:id="rId23"/>
    <p:sldLayoutId id="2147484384" r:id="rId24"/>
    <p:sldLayoutId id="2147484385" r:id="rId25"/>
    <p:sldLayoutId id="2147484386" r:id="rId26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4">
          <p15:clr>
            <a:srgbClr val="5ACBF0"/>
          </p15:clr>
        </p15:guide>
        <p15:guide id="10" pos="4780">
          <p15:clr>
            <a:srgbClr val="5ACBF0"/>
          </p15:clr>
        </p15:guide>
        <p15:guide id="11" pos="5356">
          <p15:clr>
            <a:srgbClr val="5ACBF0"/>
          </p15:clr>
        </p15:guide>
        <p15:guide id="12" pos="5932">
          <p15:clr>
            <a:srgbClr val="5ACBF0"/>
          </p15:clr>
        </p15:guide>
        <p15:guide id="13" pos="6508">
          <p15:clr>
            <a:srgbClr val="5ACBF0"/>
          </p15:clr>
        </p15:guide>
        <p15:guide id="14" pos="7084">
          <p15:clr>
            <a:srgbClr val="5ACBF0"/>
          </p15:clr>
        </p15:guide>
        <p15:guide id="15" pos="7660">
          <p15:clr>
            <a:srgbClr val="5ACBF0"/>
          </p15:clr>
        </p15:guide>
        <p15:guide id="16" pos="288">
          <p15:clr>
            <a:srgbClr val="C35EA4"/>
          </p15:clr>
        </p15:guide>
        <p15:guide id="17" pos="754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hbiarge@plainconcepts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mailto:hbiarge@plainconcepts.com" TargetMode="Externa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12251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Modelo de middleware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7" y="1439862"/>
            <a:ext cx="10058400" cy="43191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2237" y="6392862"/>
            <a:ext cx="441960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Fuente: Dominick Baier (@</a:t>
            </a:r>
            <a:r>
              <a:rPr lang="en-US" sz="1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leastprivilege</a:t>
            </a:r>
            <a:r>
              <a:rPr lang="en-US" sz="1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</a:t>
            </a:r>
            <a:endParaRPr lang="es-ES" sz="1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118506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Dónde se configuran</a:t>
            </a: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1887200" cy="3717941"/>
          </a:xfrm>
        </p:spPr>
        <p:txBody>
          <a:bodyPr/>
          <a:lstStyle/>
          <a:p>
            <a:r>
              <a:rPr lang="es-ES" dirty="0" err="1"/>
              <a:t>Startup</a:t>
            </a:r>
            <a:r>
              <a:rPr lang="es-ES" dirty="0"/>
              <a:t> -&gt; Configure</a:t>
            </a:r>
          </a:p>
          <a:p>
            <a:pPr lvl="1"/>
            <a:r>
              <a:rPr lang="es-ES" dirty="0" smtClean="0"/>
              <a:t>Compone el pipeline de proceso de las peticiones y respuestas</a:t>
            </a:r>
          </a:p>
          <a:p>
            <a:r>
              <a:rPr lang="es-ES" dirty="0" err="1"/>
              <a:t>Startup</a:t>
            </a:r>
            <a:r>
              <a:rPr lang="es-ES" dirty="0"/>
              <a:t> -&gt; </a:t>
            </a:r>
            <a:r>
              <a:rPr lang="es-ES" dirty="0" err="1" smtClean="0"/>
              <a:t>ConfigureServices</a:t>
            </a:r>
            <a:endParaRPr lang="es-ES" dirty="0"/>
          </a:p>
          <a:p>
            <a:pPr lvl="1"/>
            <a:r>
              <a:rPr lang="es-ES" dirty="0" smtClean="0"/>
              <a:t>Registra los servicios en el contenedor de inyección de dependencias</a:t>
            </a:r>
          </a:p>
          <a:p>
            <a:pPr lvl="1"/>
            <a:endParaRPr lang="es-ES" dirty="0" smtClean="0"/>
          </a:p>
          <a:p>
            <a:r>
              <a:rPr lang="es-ES" dirty="0" smtClean="0"/>
              <a:t>Middlewares </a:t>
            </a:r>
            <a:r>
              <a:rPr lang="es-ES" dirty="0"/>
              <a:t>de </a:t>
            </a:r>
            <a:r>
              <a:rPr lang="es-ES" dirty="0" smtClean="0"/>
              <a:t>autenticación</a:t>
            </a:r>
            <a:endParaRPr lang="es-ES" dirty="0"/>
          </a:p>
          <a:p>
            <a:pPr lvl="1"/>
            <a:r>
              <a:rPr lang="es-ES" dirty="0"/>
              <a:t>Puede haber varios de forma </a:t>
            </a:r>
            <a:r>
              <a:rPr lang="es-ES" dirty="0" smtClean="0"/>
              <a:t>simultánea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71657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003" y="1212849"/>
            <a:ext cx="11887200" cy="5072158"/>
          </a:xfrm>
        </p:spPr>
        <p:txBody>
          <a:bodyPr/>
          <a:lstStyle/>
          <a:p>
            <a:r>
              <a:rPr lang="es-ES" dirty="0" smtClean="0"/>
              <a:t>Cookies</a:t>
            </a:r>
            <a:endParaRPr lang="es-ES" dirty="0"/>
          </a:p>
          <a:p>
            <a:pPr lvl="1"/>
            <a:r>
              <a:rPr lang="es-ES" dirty="0" err="1"/>
              <a:t>Forbiden</a:t>
            </a:r>
            <a:r>
              <a:rPr lang="es-ES" dirty="0"/>
              <a:t> (403) vs </a:t>
            </a:r>
            <a:r>
              <a:rPr lang="es-ES" dirty="0" err="1"/>
              <a:t>Unauthorized</a:t>
            </a:r>
            <a:r>
              <a:rPr lang="es-ES" dirty="0"/>
              <a:t> (401</a:t>
            </a:r>
            <a:r>
              <a:rPr lang="es-ES" dirty="0" smtClean="0"/>
              <a:t>)</a:t>
            </a:r>
          </a:p>
          <a:p>
            <a:r>
              <a:rPr lang="es-ES" dirty="0" smtClean="0"/>
              <a:t>Proveedores sociales</a:t>
            </a:r>
            <a:endParaRPr lang="es-ES" dirty="0"/>
          </a:p>
          <a:p>
            <a:pPr lvl="1"/>
            <a:r>
              <a:rPr lang="es-ES" dirty="0" smtClean="0"/>
              <a:t>Microsoft, </a:t>
            </a:r>
            <a:r>
              <a:rPr lang="es-ES" dirty="0"/>
              <a:t>Google, </a:t>
            </a:r>
            <a:r>
              <a:rPr lang="es-ES" dirty="0" smtClean="0"/>
              <a:t>Twitter, Facebook, … </a:t>
            </a:r>
            <a:endParaRPr lang="es-ES" dirty="0" smtClean="0"/>
          </a:p>
          <a:p>
            <a:r>
              <a:rPr lang="es-ES" dirty="0"/>
              <a:t>JWT para </a:t>
            </a:r>
            <a:r>
              <a:rPr lang="es-ES" dirty="0" err="1"/>
              <a:t>WebApi</a:t>
            </a:r>
            <a:endParaRPr lang="es-ES" dirty="0"/>
          </a:p>
          <a:p>
            <a:pPr lvl="1"/>
            <a:r>
              <a:rPr lang="es-ES" dirty="0"/>
              <a:t>No uséis cookies, por favor! XSRF</a:t>
            </a:r>
            <a:endParaRPr lang="es-ES" dirty="0" smtClean="0"/>
          </a:p>
          <a:p>
            <a:r>
              <a:rPr lang="es-ES" dirty="0" err="1"/>
              <a:t>OpenId.Connect</a:t>
            </a:r>
            <a:endParaRPr lang="es-ES" dirty="0"/>
          </a:p>
          <a:p>
            <a:pPr lvl="1"/>
            <a:r>
              <a:rPr lang="es-ES" dirty="0"/>
              <a:t>Autenticación y autorización delegada </a:t>
            </a:r>
            <a:endParaRPr lang="es-ES" dirty="0" smtClean="0"/>
          </a:p>
          <a:p>
            <a:r>
              <a:rPr lang="en-US" dirty="0" smtClean="0"/>
              <a:t>	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Principales Middlewares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7015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003" y="1212849"/>
            <a:ext cx="11887200" cy="4936736"/>
          </a:xfrm>
        </p:spPr>
        <p:txBody>
          <a:bodyPr/>
          <a:lstStyle/>
          <a:p>
            <a:r>
              <a:rPr lang="es-ES" dirty="0"/>
              <a:t>Fachada para coordinar autenticación</a:t>
            </a:r>
          </a:p>
          <a:p>
            <a:pPr lvl="1"/>
            <a:r>
              <a:rPr lang="es-ES" i="1" dirty="0" err="1"/>
              <a:t>SignInAsync</a:t>
            </a:r>
            <a:r>
              <a:rPr lang="es-ES" dirty="0"/>
              <a:t> y </a:t>
            </a:r>
            <a:r>
              <a:rPr lang="es-ES" i="1" dirty="0" err="1"/>
              <a:t>SignOutAsync</a:t>
            </a:r>
            <a:endParaRPr lang="es-ES" i="1" dirty="0"/>
          </a:p>
          <a:p>
            <a:pPr lvl="1"/>
            <a:r>
              <a:rPr lang="es-ES" i="1" dirty="0" err="1"/>
              <a:t>ChallengeAsync</a:t>
            </a:r>
            <a:endParaRPr lang="es-ES" i="1" dirty="0"/>
          </a:p>
          <a:p>
            <a:pPr lvl="1"/>
            <a:r>
              <a:rPr lang="es-ES" i="1" dirty="0" err="1" smtClean="0"/>
              <a:t>AuthenticateAsync</a:t>
            </a:r>
            <a:endParaRPr lang="es-ES" i="1" dirty="0" smtClean="0"/>
          </a:p>
          <a:p>
            <a:r>
              <a:rPr lang="es-ES" dirty="0"/>
              <a:t>Accesible a través del nuevo </a:t>
            </a:r>
            <a:r>
              <a:rPr lang="es-ES" i="1" dirty="0" err="1"/>
              <a:t>HttpContext</a:t>
            </a:r>
            <a:endParaRPr lang="es-ES" i="1" dirty="0"/>
          </a:p>
          <a:p>
            <a:pPr lvl="1"/>
            <a:r>
              <a:rPr lang="es-ES" i="1" dirty="0" err="1"/>
              <a:t>HttpContext.Authentication</a:t>
            </a:r>
            <a:endParaRPr lang="es-ES" i="1" dirty="0"/>
          </a:p>
          <a:p>
            <a:pPr lvl="1"/>
            <a:r>
              <a:rPr lang="es-ES" i="1" dirty="0" err="1" smtClean="0"/>
              <a:t>IHttpContextAccessor</a:t>
            </a:r>
            <a:r>
              <a:rPr lang="es-ES" i="1" dirty="0" smtClean="0"/>
              <a:t> </a:t>
            </a:r>
          </a:p>
          <a:p>
            <a:r>
              <a:rPr lang="es-ES" i="1" dirty="0" err="1" smtClean="0"/>
              <a:t>ClaimsPrincipal</a:t>
            </a:r>
            <a:endParaRPr lang="es-ES" i="1" dirty="0" smtClean="0"/>
          </a:p>
          <a:p>
            <a:pPr lvl="1"/>
            <a:r>
              <a:rPr lang="es-ES" dirty="0" smtClean="0"/>
              <a:t>No más </a:t>
            </a:r>
            <a:r>
              <a:rPr lang="es-ES" i="1" dirty="0" err="1" smtClean="0"/>
              <a:t>IPrincipal</a:t>
            </a:r>
            <a:endParaRPr lang="es-ES" i="1" dirty="0" smtClean="0"/>
          </a:p>
          <a:p>
            <a:pPr lvl="1"/>
            <a:r>
              <a:rPr lang="en-US" dirty="0" err="1" smtClean="0"/>
              <a:t>Información</a:t>
            </a:r>
            <a:r>
              <a:rPr lang="en-US" dirty="0" smtClean="0"/>
              <a:t> de </a:t>
            </a:r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representada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CLAIMS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AuthenticationManager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0166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003" y="1212849"/>
            <a:ext cx="11887200" cy="4124206"/>
          </a:xfrm>
        </p:spPr>
        <p:txBody>
          <a:bodyPr/>
          <a:lstStyle/>
          <a:p>
            <a:r>
              <a:rPr lang="es-ES" dirty="0" smtClean="0"/>
              <a:t>Implementación propia</a:t>
            </a:r>
          </a:p>
          <a:p>
            <a:pPr lvl="1"/>
            <a:r>
              <a:rPr lang="es-ES" dirty="0" smtClean="0"/>
              <a:t>Middleware + </a:t>
            </a:r>
            <a:r>
              <a:rPr lang="es-ES" i="1" dirty="0" err="1" smtClean="0"/>
              <a:t>AuthenticationManager</a:t>
            </a:r>
            <a:endParaRPr lang="es-ES" i="1" dirty="0" smtClean="0"/>
          </a:p>
          <a:p>
            <a:r>
              <a:rPr lang="es-ES" dirty="0" err="1" smtClean="0"/>
              <a:t>Asp.Net</a:t>
            </a:r>
            <a:r>
              <a:rPr lang="es-ES" dirty="0" smtClean="0"/>
              <a:t> </a:t>
            </a:r>
            <a:r>
              <a:rPr lang="es-ES" dirty="0" err="1" smtClean="0"/>
              <a:t>Identity</a:t>
            </a:r>
            <a:endParaRPr lang="es-ES" dirty="0"/>
          </a:p>
          <a:p>
            <a:pPr lvl="1"/>
            <a:r>
              <a:rPr lang="es-ES" dirty="0" smtClean="0"/>
              <a:t>Nuevo </a:t>
            </a:r>
            <a:r>
              <a:rPr lang="es-ES" dirty="0" err="1" smtClean="0"/>
              <a:t>Membership</a:t>
            </a:r>
            <a:endParaRPr lang="es-ES" dirty="0" smtClean="0"/>
          </a:p>
          <a:p>
            <a:pPr lvl="1"/>
            <a:r>
              <a:rPr lang="es-ES" dirty="0" smtClean="0"/>
              <a:t>Funcionalidades avanzadas</a:t>
            </a:r>
          </a:p>
          <a:p>
            <a:pPr lvl="2"/>
            <a:r>
              <a:rPr lang="es-ES" dirty="0" smtClean="0"/>
              <a:t>Confirmación de cuenta</a:t>
            </a:r>
          </a:p>
          <a:p>
            <a:pPr lvl="2"/>
            <a:r>
              <a:rPr lang="es-ES" dirty="0" smtClean="0"/>
              <a:t>Autenticación de doble factor</a:t>
            </a:r>
          </a:p>
          <a:p>
            <a:pPr lvl="1"/>
            <a:r>
              <a:rPr lang="es-ES" dirty="0" smtClean="0"/>
              <a:t>Altamente configurable</a:t>
            </a:r>
          </a:p>
          <a:p>
            <a:pPr lvl="2"/>
            <a:r>
              <a:rPr lang="es-ES" dirty="0" smtClean="0"/>
              <a:t>Fácilmente adaptable a sistemas de almacenamiento ya existente</a:t>
            </a:r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Cookies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95757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73450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es-ES" dirty="0" smtClean="0">
                <a:solidFill>
                  <a:srgbClr val="008000"/>
                </a:solidFill>
                <a:highlight>
                  <a:srgbClr val="FFFFFF"/>
                </a:highlight>
              </a:rPr>
              <a:t>In </a:t>
            </a:r>
            <a:r>
              <a:rPr lang="es-ES" dirty="0" err="1" smtClean="0">
                <a:solidFill>
                  <a:srgbClr val="008000"/>
                </a:solidFill>
                <a:highlight>
                  <a:srgbClr val="FFFFFF"/>
                </a:highlight>
              </a:rPr>
              <a:t>Startup</a:t>
            </a:r>
            <a:r>
              <a:rPr lang="es-ES" dirty="0" smtClean="0">
                <a:solidFill>
                  <a:srgbClr val="008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8000"/>
                </a:solidFill>
                <a:highlight>
                  <a:srgbClr val="FFFFFF"/>
                </a:highlight>
              </a:rPr>
              <a:t>Configure</a:t>
            </a:r>
            <a:endParaRPr lang="es-ES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app.UseCookieAuthentication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=&gt;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options.AuthenticationScheme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"Cookies"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options.LoginPath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2B91AF"/>
                </a:solidFill>
                <a:highlight>
                  <a:srgbClr val="FFFFFF"/>
                </a:highlight>
              </a:rPr>
              <a:t>PathString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"/</a:t>
            </a:r>
            <a:r>
              <a:rPr lang="es-ES" dirty="0" err="1">
                <a:solidFill>
                  <a:srgbClr val="A31515"/>
                </a:solidFill>
                <a:highlight>
                  <a:srgbClr val="FFFFFF"/>
                </a:highlight>
              </a:rPr>
              <a:t>Account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/</a:t>
            </a:r>
            <a:r>
              <a:rPr lang="es-ES" dirty="0" err="1">
                <a:solidFill>
                  <a:srgbClr val="A31515"/>
                </a:solidFill>
                <a:highlight>
                  <a:srgbClr val="FFFFFF"/>
                </a:highlight>
              </a:rPr>
              <a:t>Login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options.AccessDeniedPath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2B91AF"/>
                </a:solidFill>
                <a:highlight>
                  <a:srgbClr val="FFFFFF"/>
                </a:highlight>
              </a:rPr>
              <a:t>PathString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"/</a:t>
            </a:r>
            <a:r>
              <a:rPr lang="es-ES" dirty="0" err="1">
                <a:solidFill>
                  <a:srgbClr val="A31515"/>
                </a:solidFill>
                <a:highlight>
                  <a:srgbClr val="FFFFFF"/>
                </a:highlight>
              </a:rPr>
              <a:t>Account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/</a:t>
            </a:r>
            <a:r>
              <a:rPr lang="es-ES" dirty="0" err="1">
                <a:solidFill>
                  <a:srgbClr val="A31515"/>
                </a:solidFill>
                <a:highlight>
                  <a:srgbClr val="FFFFFF"/>
                </a:highlight>
              </a:rPr>
              <a:t>AccessDenied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pPr marL="0" indent="0">
              <a:buNone/>
            </a:pP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options.AutomaticAuthenticate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 smtClean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options.AutomaticChallenge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});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Cookies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8311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73450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es-ES" dirty="0" smtClean="0">
                <a:solidFill>
                  <a:srgbClr val="008000"/>
                </a:solidFill>
                <a:highlight>
                  <a:srgbClr val="FFFFFF"/>
                </a:highlight>
              </a:rPr>
              <a:t>In </a:t>
            </a:r>
            <a:r>
              <a:rPr lang="es-ES" dirty="0" err="1">
                <a:solidFill>
                  <a:srgbClr val="008000"/>
                </a:solidFill>
                <a:highlight>
                  <a:srgbClr val="FFFFFF"/>
                </a:highlight>
              </a:rPr>
              <a:t>Startup</a:t>
            </a:r>
            <a:r>
              <a:rPr lang="es-ES" dirty="0" smtClean="0">
                <a:solidFill>
                  <a:srgbClr val="008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8000"/>
                </a:solidFill>
                <a:highlight>
                  <a:srgbClr val="FFFFFF"/>
                </a:highlight>
              </a:rPr>
              <a:t>ConfigureServices</a:t>
            </a:r>
            <a:endParaRPr lang="es-ES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services.AddIdentity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s-ES" dirty="0" err="1" smtClean="0">
                <a:solidFill>
                  <a:srgbClr val="2B91AF"/>
                </a:solidFill>
                <a:highlight>
                  <a:srgbClr val="FFFFFF"/>
                </a:highlight>
              </a:rPr>
              <a:t>ApplicationUser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s-ES" dirty="0" err="1">
                <a:solidFill>
                  <a:srgbClr val="2B91AF"/>
                </a:solidFill>
                <a:highlight>
                  <a:srgbClr val="FFFFFF"/>
                </a:highlight>
              </a:rPr>
              <a:t>IdentityRole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&gt;()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AddEntityFrameworkStores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s-ES" dirty="0" err="1">
                <a:solidFill>
                  <a:srgbClr val="2B91AF"/>
                </a:solidFill>
                <a:highlight>
                  <a:srgbClr val="FFFFFF"/>
                </a:highlight>
              </a:rPr>
              <a:t>ApplicationDbContext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&gt;()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AddDefaultTokenProviders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();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es-ES" dirty="0" smtClean="0">
                <a:solidFill>
                  <a:srgbClr val="008000"/>
                </a:solidFill>
                <a:highlight>
                  <a:srgbClr val="FFFFFF"/>
                </a:highlight>
              </a:rPr>
              <a:t>In </a:t>
            </a:r>
            <a:r>
              <a:rPr lang="es-ES" dirty="0" err="1">
                <a:solidFill>
                  <a:srgbClr val="008000"/>
                </a:solidFill>
                <a:highlight>
                  <a:srgbClr val="FFFFFF"/>
                </a:highlight>
              </a:rPr>
              <a:t>Startup</a:t>
            </a:r>
            <a:r>
              <a:rPr lang="es-ES" dirty="0" smtClean="0">
                <a:solidFill>
                  <a:srgbClr val="008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8000"/>
                </a:solidFill>
                <a:highlight>
                  <a:srgbClr val="FFFFFF"/>
                </a:highlight>
              </a:rPr>
              <a:t>Configure</a:t>
            </a:r>
            <a:endParaRPr lang="es-ES" dirty="0"/>
          </a:p>
          <a:p>
            <a:pPr marL="0" indent="0">
              <a:buNone/>
            </a:pPr>
            <a:r>
              <a:rPr lang="es-ES" dirty="0" err="1" smtClean="0"/>
              <a:t>app.UseIdentity</a:t>
            </a:r>
            <a:r>
              <a:rPr lang="es-ES" dirty="0" smtClean="0"/>
              <a:t>();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Asp.Net</a:t>
            </a:r>
            <a:r>
              <a:rPr lang="es-ES" dirty="0" smtClean="0"/>
              <a:t> </a:t>
            </a:r>
            <a:r>
              <a:rPr lang="es-ES" dirty="0" err="1" smtClean="0"/>
              <a:t>Identity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82197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003" y="1212849"/>
            <a:ext cx="11887200" cy="3447098"/>
          </a:xfrm>
        </p:spPr>
        <p:txBody>
          <a:bodyPr/>
          <a:lstStyle/>
          <a:p>
            <a:r>
              <a:rPr lang="es-ES" dirty="0" smtClean="0"/>
              <a:t>Proveedores de identidad</a:t>
            </a:r>
            <a:endParaRPr lang="es-ES" dirty="0"/>
          </a:p>
          <a:p>
            <a:pPr lvl="1"/>
            <a:r>
              <a:rPr lang="en-US" dirty="0" err="1" smtClean="0"/>
              <a:t>Delegamos</a:t>
            </a:r>
            <a:r>
              <a:rPr lang="en-US" dirty="0" smtClean="0"/>
              <a:t> la </a:t>
            </a:r>
            <a:r>
              <a:rPr lang="en-US" dirty="0" err="1" smtClean="0"/>
              <a:t>autenticación</a:t>
            </a:r>
            <a:r>
              <a:rPr lang="en-US" dirty="0" smtClean="0"/>
              <a:t> a un </a:t>
            </a:r>
            <a:r>
              <a:rPr lang="en-US" dirty="0" err="1" smtClean="0"/>
              <a:t>tercero</a:t>
            </a:r>
            <a:endParaRPr lang="en-US" dirty="0" smtClean="0"/>
          </a:p>
          <a:p>
            <a:pPr lvl="1"/>
            <a:r>
              <a:rPr lang="en-US" dirty="0" smtClean="0"/>
              <a:t>Este </a:t>
            </a:r>
            <a:r>
              <a:rPr lang="en-US" dirty="0" err="1" smtClean="0"/>
              <a:t>poveedor</a:t>
            </a:r>
            <a:r>
              <a:rPr lang="en-US" dirty="0" smtClean="0"/>
              <a:t> de </a:t>
            </a:r>
            <a:r>
              <a:rPr lang="en-US" dirty="0" err="1" smtClean="0"/>
              <a:t>identidad</a:t>
            </a:r>
            <a:r>
              <a:rPr lang="en-US" dirty="0" smtClean="0"/>
              <a:t> se </a:t>
            </a:r>
            <a:r>
              <a:rPr lang="en-US" dirty="0" err="1" smtClean="0"/>
              <a:t>encarga</a:t>
            </a:r>
            <a:r>
              <a:rPr lang="en-US" dirty="0" smtClean="0"/>
              <a:t> de </a:t>
            </a:r>
            <a:r>
              <a:rPr lang="en-US" dirty="0" err="1" smtClean="0"/>
              <a:t>identificar</a:t>
            </a:r>
            <a:r>
              <a:rPr lang="en-US" dirty="0" smtClean="0"/>
              <a:t> al </a:t>
            </a:r>
            <a:r>
              <a:rPr lang="en-US" dirty="0" err="1" smtClean="0"/>
              <a:t>usuario</a:t>
            </a:r>
            <a:endParaRPr lang="en-US" dirty="0" smtClean="0"/>
          </a:p>
          <a:p>
            <a:pPr lvl="1"/>
            <a:r>
              <a:rPr lang="en-US" dirty="0" smtClean="0"/>
              <a:t>Nos </a:t>
            </a:r>
            <a:r>
              <a:rPr lang="en-US" dirty="0" err="1" smtClean="0"/>
              <a:t>proporciona</a:t>
            </a:r>
            <a:r>
              <a:rPr lang="en-US" dirty="0" smtClean="0"/>
              <a:t> </a:t>
            </a:r>
            <a:r>
              <a:rPr lang="en-US" dirty="0" err="1" smtClean="0"/>
              <a:t>informaión</a:t>
            </a:r>
            <a:r>
              <a:rPr lang="en-US" dirty="0" smtClean="0"/>
              <a:t> de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autenticado</a:t>
            </a:r>
            <a:endParaRPr lang="en-US" dirty="0" smtClean="0"/>
          </a:p>
          <a:p>
            <a:pPr lvl="1"/>
            <a:r>
              <a:rPr lang="en-US" dirty="0" err="1" smtClean="0"/>
              <a:t>Basado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middleware </a:t>
            </a:r>
            <a:r>
              <a:rPr lang="en-US" dirty="0" err="1" smtClean="0"/>
              <a:t>genérico</a:t>
            </a:r>
            <a:r>
              <a:rPr lang="en-US" dirty="0" smtClean="0"/>
              <a:t> de OAuth2</a:t>
            </a:r>
          </a:p>
          <a:p>
            <a:r>
              <a:rPr lang="en-US" dirty="0" err="1" smtClean="0"/>
              <a:t>Normalmente</a:t>
            </a:r>
            <a:r>
              <a:rPr lang="en-US" dirty="0" smtClean="0"/>
              <a:t> </a:t>
            </a:r>
            <a:r>
              <a:rPr lang="en-US" dirty="0" err="1" smtClean="0"/>
              <a:t>usado</a:t>
            </a:r>
            <a:r>
              <a:rPr lang="en-US" dirty="0" smtClean="0"/>
              <a:t> junto a middleware de Cookies</a:t>
            </a:r>
          </a:p>
          <a:p>
            <a:pPr lvl="1"/>
            <a:r>
              <a:rPr lang="en-US" dirty="0" smtClean="0"/>
              <a:t>Para </a:t>
            </a:r>
            <a:r>
              <a:rPr lang="en-US" dirty="0" err="1" smtClean="0"/>
              <a:t>generar</a:t>
            </a:r>
            <a:r>
              <a:rPr lang="en-US" dirty="0" smtClean="0"/>
              <a:t> cookie local con la </a:t>
            </a:r>
            <a:r>
              <a:rPr lang="en-US" dirty="0" err="1" smtClean="0"/>
              <a:t>información</a:t>
            </a:r>
            <a:r>
              <a:rPr lang="en-US" dirty="0" smtClean="0"/>
              <a:t> del </a:t>
            </a:r>
            <a:r>
              <a:rPr lang="en-US" dirty="0" err="1" smtClean="0"/>
              <a:t>proveedor</a:t>
            </a:r>
            <a:r>
              <a:rPr lang="en-US" dirty="0" smtClean="0"/>
              <a:t> de </a:t>
            </a:r>
            <a:r>
              <a:rPr lang="en-US" dirty="0" err="1" smtClean="0"/>
              <a:t>identidad</a:t>
            </a:r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Proveedores sociales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82126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39224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>
                <a:solidFill>
                  <a:srgbClr val="008000"/>
                </a:solidFill>
                <a:highlight>
                  <a:srgbClr val="FFFFFF"/>
                </a:highlight>
              </a:rPr>
              <a:t>// In </a:t>
            </a:r>
            <a:r>
              <a:rPr lang="es-ES" dirty="0" err="1">
                <a:solidFill>
                  <a:srgbClr val="008000"/>
                </a:solidFill>
                <a:highlight>
                  <a:srgbClr val="FFFFFF"/>
                </a:highlight>
              </a:rPr>
              <a:t>Startup</a:t>
            </a:r>
            <a:r>
              <a:rPr lang="es-ES" dirty="0" smtClean="0">
                <a:solidFill>
                  <a:srgbClr val="008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8000"/>
                </a:solidFill>
                <a:highlight>
                  <a:srgbClr val="FFFFFF"/>
                </a:highlight>
              </a:rPr>
              <a:t>Configure</a:t>
            </a:r>
            <a:endParaRPr lang="es-ES" dirty="0"/>
          </a:p>
          <a:p>
            <a:pPr marL="0" indent="0">
              <a:buNone/>
            </a:pP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app.UseCookieAuthentication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options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=&gt;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options.AuthenticationScheme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"Cookies"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options.AutomaticAuthenticate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});</a:t>
            </a:r>
          </a:p>
          <a:p>
            <a:pPr marL="0" indent="0">
              <a:buNone/>
            </a:pP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app.UseFacebookAuthentication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=&gt;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options.SignInScheme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</a:rPr>
              <a:t>“Cookies"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options.AppId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</a:rPr>
              <a:t>"Your </a:t>
            </a:r>
            <a:r>
              <a:rPr lang="en-US" dirty="0" err="1" smtClean="0">
                <a:solidFill>
                  <a:srgbClr val="A31515"/>
                </a:solidFill>
                <a:highlight>
                  <a:srgbClr val="FFFFFF"/>
                </a:highlight>
              </a:rPr>
              <a:t>facebook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</a:rPr>
              <a:t>app Id"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options.AppSecret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</a:rPr>
              <a:t>"Your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</a:rPr>
              <a:t>facebook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</a:rPr>
              <a:t> app secret"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});</a:t>
            </a:r>
            <a:endParaRPr lang="es-E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Proveedores sociales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4665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003" y="1212849"/>
            <a:ext cx="11887200" cy="3311676"/>
          </a:xfrm>
        </p:spPr>
        <p:txBody>
          <a:bodyPr/>
          <a:lstStyle/>
          <a:p>
            <a:r>
              <a:rPr lang="es-ES" dirty="0" smtClean="0"/>
              <a:t>No deberían usar autenticación de cookies</a:t>
            </a:r>
            <a:endParaRPr lang="es-ES" dirty="0"/>
          </a:p>
          <a:p>
            <a:pPr lvl="1"/>
            <a:r>
              <a:rPr lang="es-ES" dirty="0" smtClean="0"/>
              <a:t>Sensibles a ataques CSRF</a:t>
            </a:r>
          </a:p>
          <a:p>
            <a:pPr lvl="1"/>
            <a:r>
              <a:rPr lang="es-ES" dirty="0" smtClean="0"/>
              <a:t>Dispositivos no basados en navegadores</a:t>
            </a:r>
            <a:endParaRPr lang="es-ES" dirty="0"/>
          </a:p>
          <a:p>
            <a:r>
              <a:rPr lang="en-US" dirty="0" err="1" smtClean="0"/>
              <a:t>Utilizar</a:t>
            </a:r>
            <a:r>
              <a:rPr lang="en-US" dirty="0" smtClean="0"/>
              <a:t> </a:t>
            </a:r>
            <a:r>
              <a:rPr lang="en-US" dirty="0" err="1" smtClean="0"/>
              <a:t>autenticación</a:t>
            </a:r>
            <a:r>
              <a:rPr lang="en-US" dirty="0" smtClean="0"/>
              <a:t> </a:t>
            </a:r>
            <a:r>
              <a:rPr lang="en-US" dirty="0" err="1" smtClean="0"/>
              <a:t>basada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tokens</a:t>
            </a:r>
          </a:p>
          <a:p>
            <a:pPr lvl="1"/>
            <a:r>
              <a:rPr lang="en-US" dirty="0" err="1" smtClean="0"/>
              <a:t>Necesitamos</a:t>
            </a:r>
            <a:r>
              <a:rPr lang="en-US" dirty="0" smtClean="0"/>
              <a:t> un </a:t>
            </a:r>
            <a:r>
              <a:rPr lang="en-US" dirty="0" err="1" smtClean="0"/>
              <a:t>proveedor</a:t>
            </a:r>
            <a:r>
              <a:rPr lang="en-US" dirty="0" smtClean="0"/>
              <a:t> de </a:t>
            </a:r>
            <a:r>
              <a:rPr lang="en-US" dirty="0" err="1" smtClean="0"/>
              <a:t>identidad</a:t>
            </a:r>
            <a:r>
              <a:rPr lang="en-US" dirty="0" smtClean="0"/>
              <a:t> (STS, </a:t>
            </a:r>
            <a:r>
              <a:rPr lang="en-US" dirty="0" err="1" smtClean="0"/>
              <a:t>IdP</a:t>
            </a:r>
            <a:r>
              <a:rPr lang="en-US" dirty="0" smtClean="0"/>
              <a:t>, …)</a:t>
            </a:r>
            <a:endParaRPr lang="en-US" dirty="0"/>
          </a:p>
          <a:p>
            <a:pPr lvl="2"/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Owin</a:t>
            </a:r>
            <a:r>
              <a:rPr lang="en-US" dirty="0" smtClean="0"/>
              <a:t> </a:t>
            </a:r>
            <a:r>
              <a:rPr lang="en-US" dirty="0" err="1" smtClean="0"/>
              <a:t>tenemos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minima</a:t>
            </a:r>
          </a:p>
          <a:p>
            <a:pPr lvl="2"/>
            <a:r>
              <a:rPr lang="en-US" dirty="0" smtClean="0"/>
              <a:t>Pero </a:t>
            </a:r>
            <a:r>
              <a:rPr lang="en-US" dirty="0" err="1" smtClean="0"/>
              <a:t>en</a:t>
            </a:r>
            <a:r>
              <a:rPr lang="en-US" dirty="0" smtClean="0"/>
              <a:t> ASP.NET Core no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Web </a:t>
            </a:r>
            <a:r>
              <a:rPr lang="es-ES" dirty="0" err="1" smtClean="0"/>
              <a:t>APIs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57391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702" y="4058018"/>
            <a:ext cx="7010335" cy="1572844"/>
          </a:xfrm>
        </p:spPr>
        <p:txBody>
          <a:bodyPr/>
          <a:lstStyle/>
          <a:p>
            <a:pPr lvl="0"/>
            <a:r>
              <a:rPr lang="en-US" dirty="0" smtClean="0"/>
              <a:t>Hugo Biarge</a:t>
            </a:r>
            <a:endParaRPr lang="en-US" dirty="0"/>
          </a:p>
          <a:p>
            <a:pPr lvl="0"/>
            <a:r>
              <a:rPr lang="en-US" dirty="0" smtClean="0"/>
              <a:t>Development Advisor - Plain Concepts</a:t>
            </a:r>
          </a:p>
          <a:p>
            <a:pPr lvl="0"/>
            <a:r>
              <a:rPr lang="en-US" dirty="0" smtClean="0">
                <a:hlinkClick r:id="rId2"/>
              </a:rPr>
              <a:t>hbiarge@plainconcepts.com</a:t>
            </a:r>
            <a:endParaRPr lang="en-US" dirty="0" smtClean="0"/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hbiarge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702" y="1363662"/>
            <a:ext cx="7010335" cy="2286000"/>
          </a:xfrm>
        </p:spPr>
        <p:txBody>
          <a:bodyPr/>
          <a:lstStyle/>
          <a:p>
            <a:r>
              <a:rPr lang="es-ES" dirty="0" smtClean="0"/>
              <a:t>Autenticación y autorización en ASP.NET Core 1.0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76718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es-ES" dirty="0">
                <a:solidFill>
                  <a:srgbClr val="008000"/>
                </a:solidFill>
                <a:highlight>
                  <a:srgbClr val="FFFFFF"/>
                </a:highlight>
              </a:rPr>
              <a:t>In Configure</a:t>
            </a:r>
            <a:endParaRPr lang="es-ES" dirty="0"/>
          </a:p>
          <a:p>
            <a:pPr marL="0" indent="0">
              <a:buNone/>
            </a:pPr>
            <a:r>
              <a:rPr lang="es-ES" dirty="0" err="1" smtClean="0">
                <a:solidFill>
                  <a:srgbClr val="2B91AF"/>
                </a:solidFill>
                <a:highlight>
                  <a:srgbClr val="FFFFFF"/>
                </a:highlight>
              </a:rPr>
              <a:t>JwtSecurityTokenHandler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.DefaultInboundClaimTypeMap.Clear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();</a:t>
            </a:r>
          </a:p>
          <a:p>
            <a:pPr marL="0" indent="0">
              <a:buNone/>
            </a:pP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app.UseJwtBearerAuthentication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2B91AF"/>
                </a:solidFill>
                <a:highlight>
                  <a:srgbClr val="FFFFFF"/>
                </a:highlight>
              </a:rPr>
              <a:t>JwtBearerOptions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AutomaticAuthenticate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,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AutomaticChallenge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,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Authority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Configuration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[</a:t>
            </a:r>
            <a:r>
              <a:rPr lang="es-ES" dirty="0" smtClean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 err="1" smtClean="0">
                <a:solidFill>
                  <a:srgbClr val="A31515"/>
                </a:solidFill>
                <a:highlight>
                  <a:srgbClr val="FFFFFF"/>
                </a:highlight>
              </a:rPr>
              <a:t>jwt:authority</a:t>
            </a:r>
            <a:r>
              <a:rPr lang="es-ES" dirty="0" smtClean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],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Audience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Configuration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[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 err="1">
                <a:solidFill>
                  <a:srgbClr val="A31515"/>
                </a:solidFill>
                <a:highlight>
                  <a:srgbClr val="FFFFFF"/>
                </a:highlight>
              </a:rPr>
              <a:t>jwt:audience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]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});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Jwt</a:t>
            </a:r>
            <a:r>
              <a:rPr lang="es-ES" dirty="0" smtClean="0"/>
              <a:t> </a:t>
            </a:r>
            <a:r>
              <a:rPr lang="es-ES" dirty="0" err="1" smtClean="0"/>
              <a:t>Token</a:t>
            </a:r>
            <a:r>
              <a:rPr lang="es-ES" dirty="0" smtClean="0"/>
              <a:t> en API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5253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Esquemas de autorización</a:t>
            </a:r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1144929"/>
          </a:xfrm>
        </p:spPr>
        <p:txBody>
          <a:bodyPr/>
          <a:lstStyle/>
          <a:p>
            <a:r>
              <a:rPr lang="es-ES" dirty="0" smtClean="0"/>
              <a:t>Restringir la política de autorización a un middleware</a:t>
            </a:r>
          </a:p>
          <a:p>
            <a:pPr lvl="1"/>
            <a:r>
              <a:rPr lang="en-US" i="1" dirty="0" err="1" smtClean="0"/>
              <a:t>AutomaticAuthenticate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false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middlewares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1074739" y="2963862"/>
            <a:ext cx="10287000" cy="332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 </a:t>
            </a:r>
            <a:r>
              <a:rPr lang="es-ES" sz="20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Authorize</a:t>
            </a:r>
            <a:r>
              <a:rPr lang="es-ES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attribute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Authorize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ActiveAuthenticationSchemes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s-E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s-E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Bearer</a:t>
            </a:r>
            <a:r>
              <a:rPr lang="es-ES" sz="20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 </a:t>
            </a:r>
            <a:r>
              <a:rPr lang="es-E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Startup</a:t>
            </a:r>
            <a:r>
              <a:rPr lang="es-E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ConfigureServices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options.AddPolicy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s-E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s-E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WebApi</a:t>
            </a:r>
            <a:r>
              <a:rPr lang="es-E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policy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=&gt;</a:t>
            </a: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policy.AuthenticationSchemes.Add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s-E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s-E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Bearer</a:t>
            </a:r>
            <a:r>
              <a:rPr lang="es-E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policy.RequireAuthenticatedUser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en-GB" sz="2000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7467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003" y="1212849"/>
            <a:ext cx="5484034" cy="2105192"/>
          </a:xfrm>
        </p:spPr>
        <p:txBody>
          <a:bodyPr/>
          <a:lstStyle/>
          <a:p>
            <a:r>
              <a:rPr lang="es-ES" dirty="0" smtClean="0"/>
              <a:t>Flujos de autenticación complejos</a:t>
            </a:r>
            <a:endParaRPr lang="es-ES" dirty="0"/>
          </a:p>
          <a:p>
            <a:pPr lvl="1"/>
            <a:r>
              <a:rPr lang="es-ES" dirty="0" smtClean="0"/>
              <a:t>Múltiples dispositivos</a:t>
            </a:r>
          </a:p>
          <a:p>
            <a:pPr lvl="1"/>
            <a:r>
              <a:rPr lang="es-ES" dirty="0" smtClean="0"/>
              <a:t>Múltiples protocolos</a:t>
            </a:r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Escenarios actuales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578" y="1516062"/>
            <a:ext cx="6524625" cy="3914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237" y="6392862"/>
            <a:ext cx="754380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Fuente: 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https://identityserver.github.io/Documentation/docsv2/overview/bigPicture.html</a:t>
            </a:r>
            <a:endParaRPr lang="es-ES" sz="1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85927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003" y="1212849"/>
            <a:ext cx="11887200" cy="3988784"/>
          </a:xfrm>
        </p:spPr>
        <p:txBody>
          <a:bodyPr/>
          <a:lstStyle/>
          <a:p>
            <a:r>
              <a:rPr lang="en-US" dirty="0" err="1" smtClean="0"/>
              <a:t>Mecanismo</a:t>
            </a:r>
            <a:r>
              <a:rPr lang="en-US" dirty="0" smtClean="0"/>
              <a:t> de </a:t>
            </a:r>
            <a:r>
              <a:rPr lang="en-US" dirty="0" err="1" smtClean="0"/>
              <a:t>autenticación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/>
              <a:t> </a:t>
            </a:r>
            <a:r>
              <a:rPr lang="en-US" dirty="0" smtClean="0"/>
              <a:t>OAuth2</a:t>
            </a:r>
          </a:p>
          <a:p>
            <a:pPr lvl="1"/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unificar</a:t>
            </a:r>
            <a:r>
              <a:rPr lang="en-US" dirty="0" smtClean="0"/>
              <a:t> </a:t>
            </a:r>
            <a:r>
              <a:rPr lang="en-US" dirty="0" err="1" smtClean="0"/>
              <a:t>autenticación</a:t>
            </a:r>
            <a:r>
              <a:rPr lang="en-US" dirty="0" smtClean="0"/>
              <a:t> y </a:t>
            </a:r>
            <a:r>
              <a:rPr lang="en-US" dirty="0" err="1" smtClean="0"/>
              <a:t>acceso</a:t>
            </a:r>
            <a:r>
              <a:rPr lang="en-US" dirty="0" smtClean="0"/>
              <a:t> a APIs (tokens)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mismo</a:t>
            </a:r>
            <a:r>
              <a:rPr lang="en-US" dirty="0" smtClean="0"/>
              <a:t> </a:t>
            </a:r>
            <a:r>
              <a:rPr lang="en-US" dirty="0" err="1" smtClean="0"/>
              <a:t>protocolo</a:t>
            </a:r>
            <a:endParaRPr lang="es-ES" dirty="0" smtClean="0"/>
          </a:p>
          <a:p>
            <a:r>
              <a:rPr lang="en-US" dirty="0" err="1" smtClean="0"/>
              <a:t>Soportado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endParaRPr lang="en-US" dirty="0" smtClean="0"/>
          </a:p>
          <a:p>
            <a:pPr lvl="1"/>
            <a:r>
              <a:rPr lang="es-ES" dirty="0" err="1"/>
              <a:t>Azure</a:t>
            </a:r>
            <a:r>
              <a:rPr lang="es-ES" dirty="0"/>
              <a:t> Active </a:t>
            </a:r>
            <a:r>
              <a:rPr lang="es-ES" dirty="0" err="1"/>
              <a:t>Directory</a:t>
            </a:r>
            <a:endParaRPr lang="es-ES" dirty="0"/>
          </a:p>
          <a:p>
            <a:pPr lvl="2"/>
            <a:r>
              <a:rPr lang="en-US" dirty="0" err="1"/>
              <a:t>Solución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nube</a:t>
            </a:r>
            <a:endParaRPr lang="en-US" dirty="0"/>
          </a:p>
          <a:p>
            <a:pPr lvl="2"/>
            <a:r>
              <a:rPr lang="en-US" dirty="0"/>
              <a:t>ADAL</a:t>
            </a:r>
          </a:p>
          <a:p>
            <a:pPr lvl="1"/>
            <a:r>
              <a:rPr lang="en-US" dirty="0"/>
              <a:t>IdentityServer4</a:t>
            </a:r>
          </a:p>
          <a:p>
            <a:pPr lvl="2"/>
            <a:r>
              <a:rPr lang="en-US" dirty="0"/>
              <a:t>Open source. </a:t>
            </a:r>
            <a:r>
              <a:rPr lang="en-US" dirty="0" err="1"/>
              <a:t>Integrado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.NET Foundation</a:t>
            </a:r>
          </a:p>
          <a:p>
            <a:pPr lvl="2"/>
            <a:r>
              <a:rPr lang="en-US" dirty="0" err="1"/>
              <a:t>Implementado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smtClean="0"/>
              <a:t>middleware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OpenId.Connect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753474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23023"/>
          </a:xfrm>
        </p:spPr>
        <p:txBody>
          <a:bodyPr/>
          <a:lstStyle/>
          <a:p>
            <a:pPr marL="0" indent="0">
              <a:buNone/>
            </a:pPr>
            <a:r>
              <a:rPr lang="es-ES" sz="1400" dirty="0" smtClean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es-ES" sz="1400" dirty="0">
                <a:solidFill>
                  <a:srgbClr val="008000"/>
                </a:solidFill>
                <a:highlight>
                  <a:srgbClr val="FFFFFF"/>
                </a:highlight>
              </a:rPr>
              <a:t>In Configure</a:t>
            </a:r>
            <a:endParaRPr lang="es-ES" sz="1400" dirty="0"/>
          </a:p>
          <a:p>
            <a:pPr marL="0" indent="0">
              <a:buNone/>
            </a:pPr>
            <a:r>
              <a:rPr lang="es-ES" sz="1400" dirty="0" err="1">
                <a:solidFill>
                  <a:srgbClr val="2B91AF"/>
                </a:solidFill>
                <a:highlight>
                  <a:srgbClr val="FFFFFF"/>
                </a:highlight>
              </a:rPr>
              <a:t>JwtSecurityTokenHandler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.DefaultInboundClaimTypeMap.Clear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();</a:t>
            </a:r>
          </a:p>
          <a:p>
            <a:pPr marL="0" indent="0">
              <a:buNone/>
            </a:pP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app.UseOpenIdConnectAuthentication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=&gt;</a:t>
            </a:r>
          </a:p>
          <a:p>
            <a:pPr marL="0" indent="0">
              <a:buNone/>
            </a:pP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es-E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options.AuthenticationScheme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 err="1">
                <a:solidFill>
                  <a:srgbClr val="A31515"/>
                </a:solidFill>
                <a:highlight>
                  <a:srgbClr val="FFFFFF"/>
                </a:highlight>
              </a:rPr>
              <a:t>oidc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options.SignInScheme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"cookies"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options.AutomaticChallenge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endParaRPr lang="es-E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options.Authority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"http://localhost:22530/"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options.RequireHttpsMetadata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s-ES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false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options.ClientId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 err="1">
                <a:solidFill>
                  <a:srgbClr val="A31515"/>
                </a:solidFill>
                <a:highlight>
                  <a:srgbClr val="FFFFFF"/>
                </a:highlight>
              </a:rPr>
              <a:t>mvc_implicit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options.ResponseType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 err="1">
                <a:solidFill>
                  <a:srgbClr val="A31515"/>
                </a:solidFill>
                <a:highlight>
                  <a:srgbClr val="FFFFFF"/>
                </a:highlight>
              </a:rPr>
              <a:t>id_token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A31515"/>
                </a:solidFill>
                <a:highlight>
                  <a:srgbClr val="FFFFFF"/>
                </a:highlight>
              </a:rPr>
              <a:t>token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endParaRPr lang="es-E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options.Scope.Add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 err="1">
                <a:solidFill>
                  <a:srgbClr val="A31515"/>
                </a:solidFill>
                <a:highlight>
                  <a:srgbClr val="FFFFFF"/>
                </a:highlight>
              </a:rPr>
              <a:t>profile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pPr marL="0" indent="0">
              <a:buNone/>
            </a:pP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options.Scope.Add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"email"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pPr marL="0" indent="0">
              <a:buNone/>
            </a:pP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options.Scope.Add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"roles"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pPr marL="0" indent="0">
              <a:buNone/>
            </a:pP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options.Scope.Add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"api1"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pPr marL="0" indent="0">
              <a:buNone/>
            </a:pPr>
            <a:endParaRPr lang="es-E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options.TokenValidationParameters.NameClaimType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 err="1">
                <a:solidFill>
                  <a:srgbClr val="A31515"/>
                </a:solidFill>
                <a:highlight>
                  <a:srgbClr val="FFFFFF"/>
                </a:highlight>
              </a:rPr>
              <a:t>name</a:t>
            </a:r>
            <a:r>
              <a:rPr lang="es-ES" sz="1400" dirty="0" smtClean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options.TokenValidationParameters.RoleClaimType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"role</a:t>
            </a:r>
            <a:r>
              <a:rPr lang="es-ES" sz="1400" dirty="0" smtClean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});</a:t>
            </a:r>
            <a:endParaRPr lang="es-E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s-ES" sz="1800" dirty="0" smtClean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</a:t>
            </a:r>
            <a:r>
              <a:rPr lang="es-ES" dirty="0" err="1" smtClean="0"/>
              <a:t>idc</a:t>
            </a:r>
            <a:r>
              <a:rPr lang="es-ES" dirty="0" smtClean="0"/>
              <a:t> en aplicación web (</a:t>
            </a:r>
            <a:r>
              <a:rPr lang="es-ES" dirty="0" err="1" smtClean="0"/>
              <a:t>IdentityServer</a:t>
            </a:r>
            <a:r>
              <a:rPr lang="es-ES" dirty="0" smtClean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2760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7971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es-ES" dirty="0">
                <a:solidFill>
                  <a:srgbClr val="008000"/>
                </a:solidFill>
                <a:highlight>
                  <a:srgbClr val="FFFFFF"/>
                </a:highlight>
              </a:rPr>
              <a:t>In Configure</a:t>
            </a:r>
            <a:endParaRPr lang="es-ES" dirty="0"/>
          </a:p>
          <a:p>
            <a:pPr marL="0" indent="0">
              <a:buNone/>
            </a:pPr>
            <a:r>
              <a:rPr lang="es-ES" dirty="0" err="1">
                <a:solidFill>
                  <a:srgbClr val="2B91AF"/>
                </a:solidFill>
                <a:highlight>
                  <a:srgbClr val="FFFFFF"/>
                </a:highlight>
              </a:rPr>
              <a:t>JwtSecurityTokenHandler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.DefaultInboundClaimTypeMap.Clear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();</a:t>
            </a:r>
          </a:p>
          <a:p>
            <a:pPr marL="0" indent="0">
              <a:buNone/>
            </a:pP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app.UseIdentityServerAuthentication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=&gt;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options.Authority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"http://localhost:22530/"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options.ScopeName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"api1"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options.ScopeSecret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 err="1">
                <a:solidFill>
                  <a:srgbClr val="A31515"/>
                </a:solidFill>
                <a:highlight>
                  <a:srgbClr val="FFFFFF"/>
                </a:highlight>
              </a:rPr>
              <a:t>secret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options.AutomaticAuthenticate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options.AutomaticChallenge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});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oidc</a:t>
            </a:r>
            <a:r>
              <a:rPr lang="es-ES" dirty="0"/>
              <a:t> en </a:t>
            </a:r>
            <a:r>
              <a:rPr lang="es-ES" dirty="0" smtClean="0"/>
              <a:t>Web Api (</a:t>
            </a:r>
            <a:r>
              <a:rPr lang="es-ES" dirty="0" err="1" smtClean="0"/>
              <a:t>IdentityServer</a:t>
            </a:r>
            <a:r>
              <a:rPr lang="es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3932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Autorización en ASP.NET Core 1.0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230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003" y="1212849"/>
            <a:ext cx="11887200" cy="4124206"/>
          </a:xfrm>
        </p:spPr>
        <p:txBody>
          <a:bodyPr/>
          <a:lstStyle/>
          <a:p>
            <a:r>
              <a:rPr lang="es-ES" dirty="0" smtClean="0"/>
              <a:t>Políticas de autorización</a:t>
            </a:r>
            <a:endParaRPr lang="es-ES" dirty="0"/>
          </a:p>
          <a:p>
            <a:pPr lvl="1"/>
            <a:r>
              <a:rPr lang="es-ES" dirty="0" smtClean="0"/>
              <a:t>Lógica de autorización separada del negocio</a:t>
            </a:r>
            <a:endParaRPr lang="es-ES" dirty="0"/>
          </a:p>
          <a:p>
            <a:pPr lvl="1"/>
            <a:r>
              <a:rPr lang="es-ES" dirty="0" smtClean="0"/>
              <a:t>Reusables y </a:t>
            </a:r>
            <a:r>
              <a:rPr lang="es-ES" dirty="0" err="1" smtClean="0"/>
              <a:t>testeables</a:t>
            </a:r>
            <a:endParaRPr lang="es-ES" dirty="0" smtClean="0"/>
          </a:p>
          <a:p>
            <a:pPr lvl="0">
              <a:defRPr/>
            </a:pPr>
            <a:r>
              <a:rPr lang="es-ES" dirty="0"/>
              <a:t>Autorización basada en recursos y operaciones</a:t>
            </a:r>
          </a:p>
          <a:p>
            <a:pPr lvl="1">
              <a:defRPr/>
            </a:pPr>
            <a:r>
              <a:rPr lang="es-ES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Implica información del </a:t>
            </a:r>
            <a:r>
              <a:rPr lang="es-ES" b="1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usuario</a:t>
            </a:r>
            <a:r>
              <a:rPr lang="es-ES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, estado del </a:t>
            </a:r>
            <a:r>
              <a:rPr lang="es-ES" b="1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recurso </a:t>
            </a:r>
            <a:r>
              <a:rPr lang="es-ES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y </a:t>
            </a:r>
            <a:r>
              <a:rPr lang="es-ES" b="1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operación</a:t>
            </a:r>
            <a:r>
              <a:rPr lang="es-ES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</a:t>
            </a:r>
            <a:r>
              <a:rPr lang="es-ES" dirty="0" smtClean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realizada</a:t>
            </a:r>
          </a:p>
          <a:p>
            <a:pPr lvl="0">
              <a:defRPr/>
            </a:pPr>
            <a:r>
              <a:rPr lang="es-ES" dirty="0"/>
              <a:t>Integrada en el sistema de inyección de dependencias</a:t>
            </a:r>
          </a:p>
          <a:p>
            <a:pPr lvl="1">
              <a:defRPr/>
            </a:pPr>
            <a:r>
              <a:rPr lang="es-ES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No solo declarativa: </a:t>
            </a:r>
            <a:r>
              <a:rPr lang="es-ES" b="1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AuthorizeAttribute</a:t>
            </a:r>
            <a:endParaRPr lang="es-ES" b="1" dirty="0">
              <a:gradFill>
                <a:gsLst>
                  <a:gs pos="1250">
                    <a:srgbClr val="404040"/>
                  </a:gs>
                  <a:gs pos="100000">
                    <a:srgbClr val="404040"/>
                  </a:gs>
                </a:gsLst>
                <a:lin ang="5400000" scaled="0"/>
              </a:gradFill>
            </a:endParaRPr>
          </a:p>
          <a:p>
            <a:pPr lvl="1">
              <a:defRPr/>
            </a:pPr>
            <a:r>
              <a:rPr lang="es-ES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Imperativa: </a:t>
            </a:r>
            <a:r>
              <a:rPr lang="es-ES" b="1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IAuthorizationService</a:t>
            </a:r>
            <a:r>
              <a:rPr lang="es-ES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(tanto en controladores como en vistas</a:t>
            </a:r>
            <a:r>
              <a:rPr lang="es-ES" dirty="0" smtClean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)</a:t>
            </a:r>
            <a:endParaRPr lang="es-ES" dirty="0">
              <a:gradFill>
                <a:gsLst>
                  <a:gs pos="1250">
                    <a:srgbClr val="404040"/>
                  </a:gs>
                  <a:gs pos="10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Novedades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64201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003" y="1212849"/>
            <a:ext cx="11887200" cy="1822037"/>
          </a:xfrm>
        </p:spPr>
        <p:txBody>
          <a:bodyPr/>
          <a:lstStyle/>
          <a:p>
            <a:r>
              <a:rPr lang="es-ES" dirty="0" smtClean="0"/>
              <a:t>Ya no soporta definir usuarios</a:t>
            </a:r>
            <a:endParaRPr lang="es-ES" dirty="0"/>
          </a:p>
          <a:p>
            <a:pPr lvl="1"/>
            <a:r>
              <a:rPr lang="es-ES" dirty="0" smtClean="0"/>
              <a:t>Sigue soportando roles por motivos de compatibilidad</a:t>
            </a:r>
          </a:p>
          <a:p>
            <a:r>
              <a:rPr lang="en-US" dirty="0" err="1" smtClean="0"/>
              <a:t>Recomendable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smtClean="0"/>
              <a:t>SIEMPRE </a:t>
            </a:r>
            <a:r>
              <a:rPr lang="en-US" dirty="0" err="1" smtClean="0"/>
              <a:t>políticas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AuthorizeAttribute</a:t>
            </a:r>
            <a:endParaRPr lang="es-ES" dirty="0"/>
          </a:p>
        </p:txBody>
      </p:sp>
      <p:sp>
        <p:nvSpPr>
          <p:cNvPr id="4" name="TextBox 3"/>
          <p:cNvSpPr txBox="1"/>
          <p:nvPr/>
        </p:nvSpPr>
        <p:spPr>
          <a:xfrm>
            <a:off x="274639" y="3421062"/>
            <a:ext cx="10287000" cy="275767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s-ES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s-E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Discouraged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Authorize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(Roles = </a:t>
            </a:r>
            <a:r>
              <a:rPr lang="es-E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s-E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Administrator</a:t>
            </a:r>
            <a:r>
              <a:rPr lang="es-E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</a:t>
            </a:r>
          </a:p>
          <a:p>
            <a:endParaRPr lang="es-E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s-E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Better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Authorize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Policy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s-E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s-E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Administrator</a:t>
            </a:r>
            <a:r>
              <a:rPr lang="es-E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</a:t>
            </a:r>
          </a:p>
          <a:p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s-E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Best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Authorize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Policies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.Sales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</a:t>
            </a:r>
            <a:endParaRPr lang="en-GB" sz="2000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569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73450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rgbClr val="008000"/>
                </a:solidFill>
                <a:highlight>
                  <a:srgbClr val="FFFFFF"/>
                </a:highlight>
              </a:rPr>
              <a:t>// In </a:t>
            </a:r>
            <a:r>
              <a:rPr lang="es-ES" dirty="0" err="1">
                <a:solidFill>
                  <a:srgbClr val="008000"/>
                </a:solidFill>
                <a:highlight>
                  <a:srgbClr val="FFFFFF"/>
                </a:highlight>
              </a:rPr>
              <a:t>Startup</a:t>
            </a:r>
            <a:r>
              <a:rPr lang="es-ES" dirty="0">
                <a:solidFill>
                  <a:srgbClr val="008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8000"/>
                </a:solidFill>
                <a:highlight>
                  <a:srgbClr val="FFFFFF"/>
                </a:highlight>
              </a:rPr>
              <a:t>ConfigureServices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services.AddAuthorization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=&gt;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options.AddPolicy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 err="1">
                <a:solidFill>
                  <a:srgbClr val="A31515"/>
                </a:solidFill>
                <a:highlight>
                  <a:srgbClr val="FFFFFF"/>
                </a:highlight>
              </a:rPr>
              <a:t>RequireAdministration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policy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=&gt;</a:t>
            </a: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policy.RequireRole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 err="1">
                <a:solidFill>
                  <a:srgbClr val="A31515"/>
                </a:solidFill>
                <a:highlight>
                  <a:srgbClr val="FFFFFF"/>
                </a:highlight>
              </a:rPr>
              <a:t>Administration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policy.RequireClaim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"Management"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policy.RequireClaim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 err="1">
                <a:solidFill>
                  <a:srgbClr val="A31515"/>
                </a:solidFill>
                <a:highlight>
                  <a:srgbClr val="FFFFFF"/>
                </a:highlight>
              </a:rPr>
              <a:t>OneOfMany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"a"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"b"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});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});</a:t>
            </a:r>
            <a:endParaRPr lang="en-US" sz="2353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Políticas sencillas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4992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070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Políticas como código</a:t>
            </a:r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1551194"/>
          </a:xfrm>
        </p:spPr>
        <p:txBody>
          <a:bodyPr/>
          <a:lstStyle/>
          <a:p>
            <a:r>
              <a:rPr lang="es-ES" dirty="0" err="1" smtClean="0"/>
              <a:t>Requirements</a:t>
            </a:r>
            <a:r>
              <a:rPr lang="es-ES" dirty="0" smtClean="0"/>
              <a:t> y </a:t>
            </a:r>
            <a:r>
              <a:rPr lang="es-ES" dirty="0" err="1" smtClean="0"/>
              <a:t>Handlers</a:t>
            </a:r>
            <a:r>
              <a:rPr lang="es-ES" dirty="0" smtClean="0"/>
              <a:t> </a:t>
            </a:r>
          </a:p>
          <a:p>
            <a:pPr lvl="1"/>
            <a:r>
              <a:rPr lang="es-ES" i="1" dirty="0" err="1" smtClean="0"/>
              <a:t>IAuthorizationRequirement</a:t>
            </a:r>
            <a:endParaRPr lang="es-ES" i="1" dirty="0" smtClean="0"/>
          </a:p>
          <a:p>
            <a:pPr lvl="1"/>
            <a:r>
              <a:rPr lang="es-ES" i="1" dirty="0" err="1" smtClean="0"/>
              <a:t>AuthorizationHandler</a:t>
            </a:r>
            <a:r>
              <a:rPr lang="es-ES" i="1" dirty="0" smtClean="0"/>
              <a:t>&lt;</a:t>
            </a:r>
            <a:r>
              <a:rPr lang="es-ES" i="1" dirty="0" err="1" smtClean="0"/>
              <a:t>IAuthorizationRequirement</a:t>
            </a:r>
            <a:r>
              <a:rPr lang="es-ES" i="1" dirty="0" smtClean="0"/>
              <a:t>&gt;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274639" y="3170309"/>
            <a:ext cx="11887200" cy="229601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El </a:t>
            </a:r>
            <a:r>
              <a:rPr lang="es-ES" dirty="0" err="1" smtClean="0"/>
              <a:t>handler</a:t>
            </a:r>
            <a:r>
              <a:rPr lang="es-ES" dirty="0" smtClean="0"/>
              <a:t> define la lógica de autorización</a:t>
            </a:r>
          </a:p>
          <a:p>
            <a:pPr lvl="1"/>
            <a:r>
              <a:rPr lang="es-ES" dirty="0" smtClean="0"/>
              <a:t>Si la autorización es correcta -&gt; </a:t>
            </a:r>
            <a:r>
              <a:rPr lang="es-ES" b="1" i="1" dirty="0" err="1" smtClean="0"/>
              <a:t>context.Succeed</a:t>
            </a:r>
            <a:r>
              <a:rPr lang="es-ES" b="1" i="1" dirty="0" smtClean="0"/>
              <a:t>(</a:t>
            </a:r>
            <a:r>
              <a:rPr lang="es-ES" b="1" i="1" dirty="0" err="1" smtClean="0"/>
              <a:t>requirement</a:t>
            </a:r>
            <a:r>
              <a:rPr lang="es-ES" b="1" i="1" dirty="0" smtClean="0"/>
              <a:t>)</a:t>
            </a:r>
          </a:p>
          <a:p>
            <a:pPr lvl="1"/>
            <a:r>
              <a:rPr lang="es-ES" dirty="0" smtClean="0"/>
              <a:t>Si la autorización no es correcta -&gt; no hacer nada!</a:t>
            </a:r>
          </a:p>
          <a:p>
            <a:pPr lvl="2"/>
            <a:r>
              <a:rPr lang="es-ES" dirty="0" smtClean="0"/>
              <a:t>Puede haber otros </a:t>
            </a:r>
            <a:r>
              <a:rPr lang="es-ES" dirty="0" err="1" smtClean="0"/>
              <a:t>handlers</a:t>
            </a:r>
            <a:r>
              <a:rPr lang="es-ES" dirty="0" smtClean="0"/>
              <a:t> para el mismo </a:t>
            </a:r>
            <a:r>
              <a:rPr lang="es-ES" dirty="0" err="1" smtClean="0"/>
              <a:t>Requirement</a:t>
            </a:r>
            <a:endParaRPr lang="es-ES" dirty="0"/>
          </a:p>
          <a:p>
            <a:pPr lvl="1"/>
            <a:r>
              <a:rPr lang="es-ES" dirty="0" smtClean="0"/>
              <a:t>Sólo en casos extremos -&gt; </a:t>
            </a:r>
            <a:r>
              <a:rPr lang="es-ES" i="1" dirty="0" err="1" smtClean="0"/>
              <a:t>context.Fail</a:t>
            </a:r>
            <a:r>
              <a:rPr lang="es-ES" i="1" dirty="0" smtClean="0"/>
              <a:t>()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20064277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004447"/>
          </a:xfrm>
        </p:spPr>
        <p:txBody>
          <a:bodyPr/>
          <a:lstStyle/>
          <a:p>
            <a:pPr marL="0" indent="0">
              <a:buNone/>
            </a:pPr>
            <a:r>
              <a:rPr lang="es-ES" sz="1800" dirty="0" err="1">
                <a:solidFill>
                  <a:srgbClr val="0000FF"/>
                </a:solidFill>
                <a:highlight>
                  <a:srgbClr val="FFFFFF"/>
                </a:highlight>
              </a:rPr>
              <a:t>public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dirty="0" err="1">
                <a:solidFill>
                  <a:srgbClr val="0000FF"/>
                </a:solidFill>
                <a:highlight>
                  <a:srgbClr val="FFFFFF"/>
                </a:highlight>
              </a:rPr>
              <a:t>class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dirty="0" err="1">
                <a:solidFill>
                  <a:srgbClr val="2B91AF"/>
                </a:solidFill>
                <a:highlight>
                  <a:srgbClr val="FFFFFF"/>
                </a:highlight>
              </a:rPr>
              <a:t>MinimumAgeRequirement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: </a:t>
            </a:r>
            <a:r>
              <a:rPr lang="es-ES" sz="1800" dirty="0" err="1">
                <a:solidFill>
                  <a:srgbClr val="2B91AF"/>
                </a:solidFill>
                <a:highlight>
                  <a:srgbClr val="FFFFFF"/>
                </a:highlight>
              </a:rPr>
              <a:t>AuthorizationHandler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s-ES" sz="1800" dirty="0" err="1">
                <a:solidFill>
                  <a:srgbClr val="2B91AF"/>
                </a:solidFill>
                <a:highlight>
                  <a:srgbClr val="FFFFFF"/>
                </a:highlight>
              </a:rPr>
              <a:t>MinimumAgeRequirement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</a:rPr>
              <a:t>&gt;, </a:t>
            </a:r>
            <a:r>
              <a:rPr lang="es-ES" sz="1800" dirty="0" err="1" smtClean="0">
                <a:solidFill>
                  <a:srgbClr val="2B91AF"/>
                </a:solidFill>
                <a:highlight>
                  <a:srgbClr val="FFFFFF"/>
                </a:highlight>
              </a:rPr>
              <a:t>IAuthorizationRequirement</a:t>
            </a:r>
            <a:endParaRPr lang="es-ES" sz="1800" dirty="0" smtClean="0">
              <a:solidFill>
                <a:srgbClr val="2B91A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    protected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</a:rPr>
              <a:t>override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</a:rPr>
              <a:t>void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Handle(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   </a:t>
            </a:r>
            <a:r>
              <a:rPr lang="en-US" sz="1800" dirty="0" err="1" smtClean="0">
                <a:solidFill>
                  <a:srgbClr val="2B91AF"/>
                </a:solidFill>
                <a:highlight>
                  <a:srgbClr val="FFFFFF"/>
                </a:highlight>
              </a:rPr>
              <a:t>AuthorizationContext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context, </a:t>
            </a:r>
            <a:r>
              <a:rPr lang="en-US" sz="1800" dirty="0" err="1" smtClean="0">
                <a:solidFill>
                  <a:srgbClr val="2B91AF"/>
                </a:solidFill>
                <a:highlight>
                  <a:srgbClr val="FFFFFF"/>
                </a:highlight>
              </a:rPr>
              <a:t>MinimumAgeRequirement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requirement)</a:t>
            </a:r>
          </a:p>
          <a:p>
            <a:pPr marL="0" indent="0">
              <a:buNone/>
            </a:pP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pPr marL="0" indent="0">
              <a:buNone/>
            </a:pPr>
            <a:r>
              <a:rPr lang="es-ES" sz="1800" dirty="0" smtClean="0">
                <a:solidFill>
                  <a:srgbClr val="008000"/>
                </a:solidFill>
                <a:highlight>
                  <a:srgbClr val="FFFFFF"/>
                </a:highlight>
              </a:rPr>
              <a:t>        // </a:t>
            </a:r>
            <a:r>
              <a:rPr lang="es-ES" sz="1800" dirty="0" err="1">
                <a:solidFill>
                  <a:srgbClr val="008000"/>
                </a:solidFill>
                <a:highlight>
                  <a:srgbClr val="FFFFFF"/>
                </a:highlight>
              </a:rPr>
              <a:t>Logic</a:t>
            </a:r>
            <a:r>
              <a:rPr lang="es-ES" sz="1800" dirty="0">
                <a:solidFill>
                  <a:srgbClr val="008000"/>
                </a:solidFill>
                <a:highlight>
                  <a:srgbClr val="FFFFFF"/>
                </a:highlight>
              </a:rPr>
              <a:t> to </a:t>
            </a:r>
            <a:r>
              <a:rPr lang="es-ES" sz="1800" dirty="0" err="1">
                <a:solidFill>
                  <a:srgbClr val="008000"/>
                </a:solidFill>
                <a:highlight>
                  <a:srgbClr val="FFFFFF"/>
                </a:highlight>
              </a:rPr>
              <a:t>validate</a:t>
            </a:r>
            <a:r>
              <a:rPr lang="es-ES" sz="1800" dirty="0">
                <a:solidFill>
                  <a:srgbClr val="008000"/>
                </a:solidFill>
                <a:highlight>
                  <a:srgbClr val="FFFFFF"/>
                </a:highlight>
              </a:rPr>
              <a:t> </a:t>
            </a:r>
            <a:r>
              <a:rPr lang="es-ES" sz="1800" dirty="0" err="1">
                <a:solidFill>
                  <a:srgbClr val="008000"/>
                </a:solidFill>
                <a:highlight>
                  <a:srgbClr val="FFFFFF"/>
                </a:highlight>
              </a:rPr>
              <a:t>requirement</a:t>
            </a:r>
            <a:endParaRPr lang="es-ES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18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context.Succeed</a:t>
            </a:r>
            <a:r>
              <a:rPr lang="es-E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sz="18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requirement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  <a:endParaRPr lang="es-ES" sz="18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}</a:t>
            </a:r>
          </a:p>
          <a:p>
            <a:pPr marL="0" indent="0">
              <a:buNone/>
            </a:pPr>
            <a:r>
              <a:rPr lang="es-E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sz="1800" dirty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es-ES" sz="1800" dirty="0" smtClean="0">
                <a:solidFill>
                  <a:srgbClr val="008000"/>
                </a:solidFill>
                <a:highlight>
                  <a:srgbClr val="FFFFFF"/>
                </a:highlight>
              </a:rPr>
              <a:t>In </a:t>
            </a:r>
            <a:r>
              <a:rPr lang="es-ES" sz="1800" dirty="0" err="1" smtClean="0">
                <a:solidFill>
                  <a:srgbClr val="008000"/>
                </a:solidFill>
                <a:highlight>
                  <a:srgbClr val="FFFFFF"/>
                </a:highlight>
              </a:rPr>
              <a:t>Startup</a:t>
            </a:r>
            <a:r>
              <a:rPr lang="es-ES" sz="1800" dirty="0" smtClean="0">
                <a:solidFill>
                  <a:srgbClr val="008000"/>
                </a:solidFill>
                <a:highlight>
                  <a:srgbClr val="FFFFFF"/>
                </a:highlight>
              </a:rPr>
              <a:t> </a:t>
            </a:r>
            <a:r>
              <a:rPr lang="es-ES" sz="1800" dirty="0" err="1" smtClean="0">
                <a:solidFill>
                  <a:srgbClr val="008000"/>
                </a:solidFill>
                <a:highlight>
                  <a:srgbClr val="FFFFFF"/>
                </a:highlight>
              </a:rPr>
              <a:t>ConfigureServices</a:t>
            </a:r>
            <a:endParaRPr lang="en-US" sz="18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options.AddPolicy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sz="1800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sz="1800" dirty="0" smtClean="0">
                <a:solidFill>
                  <a:srgbClr val="A31515"/>
                </a:solidFill>
                <a:highlight>
                  <a:srgbClr val="FFFFFF"/>
                </a:highlight>
              </a:rPr>
              <a:t>Over18Only</a:t>
            </a:r>
            <a:r>
              <a:rPr lang="es-ES" sz="1800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policy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</a:rPr>
              <a:t> =&gt;</a:t>
            </a:r>
          </a:p>
          <a:p>
            <a:pPr marL="0" indent="0">
              <a:buNone/>
            </a:pPr>
            <a:r>
              <a:rPr lang="es-E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es-ES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8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policy.Requirements.Add</a:t>
            </a:r>
            <a:r>
              <a:rPr lang="es-E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sz="18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s-E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dirty="0" err="1" smtClean="0">
                <a:solidFill>
                  <a:srgbClr val="2B91AF"/>
                </a:solidFill>
                <a:highlight>
                  <a:srgbClr val="FFFFFF"/>
                </a:highlight>
              </a:rPr>
              <a:t>MinimumAgeRequirement</a:t>
            </a:r>
            <a:r>
              <a:rPr lang="es-ES" sz="1800" smtClean="0">
                <a:solidFill>
                  <a:srgbClr val="000000"/>
                </a:solidFill>
                <a:highlight>
                  <a:srgbClr val="FFFFFF"/>
                </a:highlight>
              </a:rPr>
              <a:t>(18));</a:t>
            </a:r>
            <a:endParaRPr lang="es-ES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});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Políticas como código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58594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Políticas de autorización</a:t>
            </a:r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4284250"/>
          </a:xfrm>
        </p:spPr>
        <p:txBody>
          <a:bodyPr/>
          <a:lstStyle/>
          <a:p>
            <a:r>
              <a:rPr lang="es-ES" dirty="0" smtClean="0"/>
              <a:t>Compuestas por uno o más </a:t>
            </a:r>
            <a:r>
              <a:rPr lang="es-ES" i="1" dirty="0" err="1" smtClean="0"/>
              <a:t>Requirements</a:t>
            </a:r>
            <a:endParaRPr lang="es-ES" dirty="0"/>
          </a:p>
          <a:p>
            <a:r>
              <a:rPr lang="es-ES" dirty="0" smtClean="0"/>
              <a:t>Un </a:t>
            </a:r>
            <a:r>
              <a:rPr lang="es-ES" i="1" dirty="0" err="1" smtClean="0"/>
              <a:t>Requirement</a:t>
            </a:r>
            <a:r>
              <a:rPr lang="es-ES" dirty="0" smtClean="0"/>
              <a:t> gestionado por uno o más </a:t>
            </a:r>
            <a:r>
              <a:rPr lang="es-ES" i="1" dirty="0" err="1" smtClean="0"/>
              <a:t>Handlers</a:t>
            </a:r>
            <a:endParaRPr lang="es-ES" i="1" dirty="0" smtClean="0"/>
          </a:p>
          <a:p>
            <a:r>
              <a:rPr lang="es-ES" dirty="0" smtClean="0"/>
              <a:t>Autorizado si TODOS los </a:t>
            </a:r>
            <a:r>
              <a:rPr lang="es-ES" i="1" dirty="0" err="1" smtClean="0"/>
              <a:t>Requirements</a:t>
            </a:r>
            <a:r>
              <a:rPr lang="es-ES" dirty="0" smtClean="0"/>
              <a:t> son autorizados</a:t>
            </a:r>
          </a:p>
          <a:p>
            <a:pPr lvl="1"/>
            <a:r>
              <a:rPr lang="es-ES" dirty="0" smtClean="0"/>
              <a:t>Un </a:t>
            </a:r>
            <a:r>
              <a:rPr lang="es-ES" i="1" dirty="0" err="1"/>
              <a:t>R</a:t>
            </a:r>
            <a:r>
              <a:rPr lang="es-ES" i="1" dirty="0" err="1" smtClean="0"/>
              <a:t>equirement</a:t>
            </a:r>
            <a:r>
              <a:rPr lang="es-ES" dirty="0" smtClean="0"/>
              <a:t> está autorizado si por lo menos uno de sus </a:t>
            </a:r>
            <a:r>
              <a:rPr lang="es-ES" i="1" dirty="0" err="1" smtClean="0"/>
              <a:t>Handlers</a:t>
            </a:r>
            <a:r>
              <a:rPr lang="es-ES" dirty="0" smtClean="0"/>
              <a:t> lo autoriza</a:t>
            </a:r>
          </a:p>
          <a:p>
            <a:r>
              <a:rPr lang="es-ES" dirty="0" smtClean="0"/>
              <a:t>Todos los </a:t>
            </a:r>
            <a:r>
              <a:rPr lang="es-ES" i="1" dirty="0" err="1" smtClean="0"/>
              <a:t>Requirements</a:t>
            </a:r>
            <a:r>
              <a:rPr lang="es-ES" dirty="0" smtClean="0"/>
              <a:t> son evaluados, aunque alguno falle</a:t>
            </a:r>
          </a:p>
        </p:txBody>
      </p:sp>
    </p:spTree>
    <p:extLst>
      <p:ext uri="{BB962C8B-B14F-4D97-AF65-F5344CB8AC3E}">
        <p14:creationId xmlns:p14="http://schemas.microsoft.com/office/powerpoint/2010/main" val="38564088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Autorización imperativa</a:t>
            </a:r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1144929"/>
          </a:xfrm>
        </p:spPr>
        <p:txBody>
          <a:bodyPr/>
          <a:lstStyle/>
          <a:p>
            <a:r>
              <a:rPr lang="es-ES" i="1" dirty="0" err="1" smtClean="0"/>
              <a:t>IAuthorizationService</a:t>
            </a:r>
            <a:r>
              <a:rPr lang="es-ES" dirty="0" smtClean="0"/>
              <a:t> en Controladores o Vistas</a:t>
            </a:r>
          </a:p>
          <a:p>
            <a:pPr lvl="1"/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503237" y="2278062"/>
            <a:ext cx="11430000" cy="368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IActionResult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authorizationService.AuthorizeAsync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s-E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Policies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.Over21))</a:t>
            </a: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s-E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</a:t>
            </a:r>
            <a:r>
              <a:rPr lang="es-E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</a:t>
            </a:r>
            <a:r>
              <a:rPr lang="es-E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authorized</a:t>
            </a:r>
            <a:r>
              <a:rPr lang="es-E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here</a:t>
            </a:r>
            <a:r>
              <a:rPr lang="es-E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ChallengeResult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GB" sz="2000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190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Autorización basada en recursos</a:t>
            </a:r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/>
          <a:lstStyle/>
          <a:p>
            <a:r>
              <a:rPr lang="es-ES" i="1" dirty="0" err="1" smtClean="0"/>
              <a:t>OperationAuthorizationRequirement</a:t>
            </a:r>
            <a:endParaRPr lang="es-ES" i="1" dirty="0"/>
          </a:p>
          <a:p>
            <a:pPr lvl="1"/>
            <a:r>
              <a:rPr lang="es-ES" dirty="0" smtClean="0"/>
              <a:t>Define operaciones sobre recursos: Lectura, Escritura, …</a:t>
            </a:r>
          </a:p>
          <a:p>
            <a:r>
              <a:rPr lang="es-ES" i="1" dirty="0" err="1" smtClean="0"/>
              <a:t>AuthorizationHandler</a:t>
            </a:r>
            <a:r>
              <a:rPr lang="es-ES" i="1" dirty="0" smtClean="0"/>
              <a:t>&lt;</a:t>
            </a:r>
            <a:r>
              <a:rPr lang="es-ES" i="1" dirty="0" err="1" smtClean="0"/>
              <a:t>Requirement</a:t>
            </a:r>
            <a:r>
              <a:rPr lang="es-ES" i="1" dirty="0" smtClean="0"/>
              <a:t>, </a:t>
            </a:r>
            <a:r>
              <a:rPr lang="es-ES" i="1" dirty="0" err="1" smtClean="0"/>
              <a:t>Resource</a:t>
            </a:r>
            <a:r>
              <a:rPr lang="es-ES" i="1" dirty="0" smtClean="0"/>
              <a:t>&gt;</a:t>
            </a:r>
          </a:p>
          <a:p>
            <a:pPr lvl="1"/>
            <a:r>
              <a:rPr lang="es-ES" dirty="0" smtClean="0"/>
              <a:t>En el método </a:t>
            </a:r>
            <a:r>
              <a:rPr lang="es-ES" dirty="0" err="1" smtClean="0"/>
              <a:t>Handle</a:t>
            </a:r>
            <a:r>
              <a:rPr lang="es-ES" dirty="0" smtClean="0"/>
              <a:t> tenemos acceso al recurso de forma </a:t>
            </a:r>
            <a:r>
              <a:rPr lang="es-ES" dirty="0" err="1" smtClean="0"/>
              <a:t>tipada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503239" y="3649662"/>
            <a:ext cx="11430000" cy="306545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ProductAuthorizationHandler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: 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AuthorizationHandler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OperationAuthorizationRequirement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s-E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AuthorizationContext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context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s-E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s-E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OperationAuthorizationRequirement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requirement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s-E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s-E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 </a:t>
            </a:r>
            <a:r>
              <a:rPr lang="es-ES" sz="2000" dirty="0" smtClean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es-ES" sz="2000" dirty="0" err="1">
                <a:solidFill>
                  <a:srgbClr val="008000"/>
                </a:solidFill>
                <a:highlight>
                  <a:srgbClr val="FFFFFF"/>
                </a:highlight>
              </a:rPr>
              <a:t>Logic</a:t>
            </a:r>
            <a:r>
              <a:rPr lang="es-ES" sz="2000" dirty="0">
                <a:solidFill>
                  <a:srgbClr val="008000"/>
                </a:solidFill>
                <a:highlight>
                  <a:srgbClr val="FFFFFF"/>
                </a:highlight>
              </a:rPr>
              <a:t> to </a:t>
            </a:r>
            <a:r>
              <a:rPr lang="es-ES" sz="2000" dirty="0" err="1">
                <a:solidFill>
                  <a:srgbClr val="008000"/>
                </a:solidFill>
                <a:highlight>
                  <a:srgbClr val="FFFFFF"/>
                </a:highlight>
              </a:rPr>
              <a:t>validate</a:t>
            </a:r>
            <a:r>
              <a:rPr lang="es-ES" sz="2000" dirty="0">
                <a:solidFill>
                  <a:srgbClr val="008000"/>
                </a:solidFill>
                <a:highlight>
                  <a:srgbClr val="FFFFFF"/>
                </a:highlight>
              </a:rPr>
              <a:t> </a:t>
            </a:r>
            <a:r>
              <a:rPr lang="es-ES" sz="2000" dirty="0" err="1" smtClean="0">
                <a:solidFill>
                  <a:srgbClr val="008000"/>
                </a:solidFill>
                <a:highlight>
                  <a:srgbClr val="FFFFFF"/>
                </a:highlight>
              </a:rPr>
              <a:t>requirement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GB" sz="2000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367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AuthorizationHandlers</a:t>
            </a:r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1144929"/>
          </a:xfrm>
        </p:spPr>
        <p:txBody>
          <a:bodyPr/>
          <a:lstStyle/>
          <a:p>
            <a:r>
              <a:rPr lang="es-ES" dirty="0" smtClean="0"/>
              <a:t>Se han de registrar en el sistema (DI)</a:t>
            </a:r>
          </a:p>
          <a:p>
            <a:pPr lvl="1"/>
            <a:r>
              <a:rPr lang="en-US" dirty="0" smtClean="0"/>
              <a:t>Para </a:t>
            </a:r>
            <a:r>
              <a:rPr lang="en-US" dirty="0" err="1" smtClean="0"/>
              <a:t>poder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invocados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503239" y="2582862"/>
            <a:ext cx="11430000" cy="368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s-E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s-ES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 </a:t>
            </a:r>
            <a:r>
              <a:rPr lang="es-ES" sz="20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Startup</a:t>
            </a:r>
            <a:r>
              <a:rPr lang="es-ES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ConfigureServices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services.AddSingleton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s-E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IAuthorizationHandler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ProductAuthorizationHandler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 </a:t>
            </a:r>
            <a:r>
              <a:rPr lang="es-ES" sz="20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</a:t>
            </a:r>
            <a:r>
              <a:rPr lang="es-ES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Action</a:t>
            </a:r>
            <a:r>
              <a:rPr lang="es-ES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store.GetByIdAsync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id.Value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authzService.AuthorizeAsync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(User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product,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ProductOperations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.Edit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View(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s-E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ChallengeResult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GB" sz="2000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4816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http://aka.ms/DOTNETT1S2 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702" y="3878262"/>
            <a:ext cx="7010335" cy="1828800"/>
          </a:xfrm>
        </p:spPr>
        <p:txBody>
          <a:bodyPr/>
          <a:lstStyle/>
          <a:p>
            <a:pPr lvl="0"/>
            <a:r>
              <a:rPr lang="en-US" dirty="0"/>
              <a:t>Hugo Biarge</a:t>
            </a:r>
          </a:p>
          <a:p>
            <a:pPr lvl="0"/>
            <a:r>
              <a:rPr lang="en-US" dirty="0"/>
              <a:t>Development </a:t>
            </a:r>
            <a:r>
              <a:rPr lang="en-US" dirty="0" smtClean="0"/>
              <a:t>Advisor - Plain </a:t>
            </a:r>
            <a:r>
              <a:rPr lang="en-US" dirty="0"/>
              <a:t>Concepts</a:t>
            </a:r>
          </a:p>
          <a:p>
            <a:pPr lvl="0"/>
            <a:r>
              <a:rPr lang="en-US" dirty="0">
                <a:hlinkClick r:id="rId2"/>
              </a:rPr>
              <a:t>hbiarge@plainconcepts.com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hbiarge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http://aka.ms/DOTNETT1S2 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634567"/>
          </a:xfrm>
        </p:spPr>
        <p:txBody>
          <a:bodyPr/>
          <a:lstStyle/>
          <a:p>
            <a:pPr lvl="0"/>
            <a:r>
              <a:rPr lang="es-ES" dirty="0"/>
              <a:t>Autenticación en ASP.NET Core 1.0</a:t>
            </a:r>
            <a:endParaRPr lang="en-US" dirty="0" smtClean="0"/>
          </a:p>
          <a:p>
            <a:pPr lvl="1"/>
            <a:r>
              <a:rPr lang="en-US" dirty="0" err="1" smtClean="0"/>
              <a:t>Middlewares</a:t>
            </a:r>
            <a:r>
              <a:rPr lang="en-US" dirty="0" smtClean="0"/>
              <a:t> y </a:t>
            </a:r>
            <a:r>
              <a:rPr lang="en-US" dirty="0" err="1" smtClean="0"/>
              <a:t>escenarios</a:t>
            </a:r>
            <a:endParaRPr lang="en-US" dirty="0" smtClean="0"/>
          </a:p>
          <a:p>
            <a:pPr lvl="0"/>
            <a:r>
              <a:rPr lang="es-ES" dirty="0" smtClean="0"/>
              <a:t>Autorización </a:t>
            </a:r>
            <a:r>
              <a:rPr lang="es-ES" dirty="0"/>
              <a:t>en ASP.NET Core 1.0</a:t>
            </a:r>
            <a:endParaRPr lang="en-US" dirty="0"/>
          </a:p>
          <a:p>
            <a:pPr lvl="1"/>
            <a:r>
              <a:rPr lang="en-US" dirty="0" err="1" smtClean="0"/>
              <a:t>Políticas</a:t>
            </a:r>
            <a:r>
              <a:rPr lang="en-US" dirty="0" smtClean="0"/>
              <a:t> de </a:t>
            </a:r>
            <a:r>
              <a:rPr lang="en-US" dirty="0" err="1" smtClean="0"/>
              <a:t>autorización</a:t>
            </a:r>
            <a:endParaRPr lang="en-US" dirty="0"/>
          </a:p>
          <a:p>
            <a:pPr lvl="1"/>
            <a:r>
              <a:rPr lang="en-US" dirty="0" err="1" smtClean="0"/>
              <a:t>Infraestructura</a:t>
            </a:r>
            <a:r>
              <a:rPr lang="en-US" dirty="0" smtClean="0"/>
              <a:t> de </a:t>
            </a:r>
            <a:r>
              <a:rPr lang="en-US" dirty="0" err="1" smtClean="0"/>
              <a:t>autorización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Agenda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7037" y="1212850"/>
            <a:ext cx="7620000" cy="3373231"/>
          </a:xfrm>
        </p:spPr>
        <p:txBody>
          <a:bodyPr/>
          <a:lstStyle/>
          <a:p>
            <a:r>
              <a:rPr lang="es-ES" dirty="0" smtClean="0"/>
              <a:t>Desarrollador en Plain </a:t>
            </a:r>
            <a:r>
              <a:rPr lang="es-ES" dirty="0" err="1" smtClean="0"/>
              <a:t>Concepts</a:t>
            </a:r>
            <a:endParaRPr lang="es-ES" dirty="0" smtClean="0"/>
          </a:p>
          <a:p>
            <a:pPr lvl="1"/>
            <a:r>
              <a:rPr lang="en-US" dirty="0" err="1" smtClean="0"/>
              <a:t>Especializado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web. Back (</a:t>
            </a:r>
            <a:r>
              <a:rPr lang="en-US" dirty="0" err="1" smtClean="0"/>
              <a:t>.Net</a:t>
            </a:r>
            <a:r>
              <a:rPr lang="en-US" dirty="0" smtClean="0"/>
              <a:t> lover) and Front (</a:t>
            </a:r>
            <a:r>
              <a:rPr lang="en-US" dirty="0" err="1" smtClean="0"/>
              <a:t>AngularJs</a:t>
            </a:r>
            <a:r>
              <a:rPr lang="en-US" dirty="0" smtClean="0"/>
              <a:t> master)</a:t>
            </a:r>
          </a:p>
          <a:p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Hugo Biarge</a:t>
            </a:r>
            <a:endParaRPr lang="es-E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4" b="21914"/>
          <a:stretch>
            <a:fillRect/>
          </a:stretch>
        </p:blipFill>
        <p:spPr/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8" y="5242651"/>
            <a:ext cx="3733800" cy="136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37" y="525462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57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Autenticación en ASP.NET Core 1.0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3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4050340"/>
          </a:xfrm>
        </p:spPr>
        <p:txBody>
          <a:bodyPr/>
          <a:lstStyle/>
          <a:p>
            <a:pPr lvl="0"/>
            <a:r>
              <a:rPr lang="en-US" dirty="0" err="1" smtClean="0"/>
              <a:t>Autenticación</a:t>
            </a:r>
            <a:endParaRPr lang="en-US" dirty="0" smtClean="0"/>
          </a:p>
          <a:p>
            <a:pPr lvl="1"/>
            <a:r>
              <a:rPr lang="en-US" dirty="0" err="1" smtClean="0"/>
              <a:t>Proceso</a:t>
            </a:r>
            <a:r>
              <a:rPr lang="en-US" dirty="0" smtClean="0"/>
              <a:t> de </a:t>
            </a:r>
            <a:r>
              <a:rPr lang="en-US" dirty="0" err="1" smtClean="0"/>
              <a:t>identificación</a:t>
            </a:r>
            <a:r>
              <a:rPr lang="en-US" dirty="0" smtClean="0"/>
              <a:t> de la </a:t>
            </a:r>
            <a:r>
              <a:rPr lang="en-US" dirty="0" err="1" smtClean="0"/>
              <a:t>identidad</a:t>
            </a:r>
            <a:r>
              <a:rPr lang="en-US" dirty="0" smtClean="0"/>
              <a:t> de la </a:t>
            </a:r>
            <a:r>
              <a:rPr lang="en-US" dirty="0" err="1" smtClean="0"/>
              <a:t>petición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Basada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“</a:t>
            </a:r>
            <a:r>
              <a:rPr lang="en-US" dirty="0" err="1" smtClean="0"/>
              <a:t>pruebas</a:t>
            </a:r>
            <a:r>
              <a:rPr lang="en-US" dirty="0" smtClean="0"/>
              <a:t>” (cookie, token, basic, …)</a:t>
            </a:r>
          </a:p>
          <a:p>
            <a:endParaRPr lang="en-US" dirty="0" smtClean="0"/>
          </a:p>
          <a:p>
            <a:r>
              <a:rPr lang="en-US" dirty="0" err="1" smtClean="0"/>
              <a:t>Autorización</a:t>
            </a:r>
            <a:endParaRPr lang="en-US" dirty="0"/>
          </a:p>
          <a:p>
            <a:pPr lvl="1"/>
            <a:r>
              <a:rPr lang="en-US" dirty="0" err="1"/>
              <a:t>Validación</a:t>
            </a:r>
            <a:r>
              <a:rPr lang="en-US" dirty="0"/>
              <a:t> </a:t>
            </a:r>
            <a:r>
              <a:rPr lang="en-US" dirty="0" smtClean="0"/>
              <a:t>del </a:t>
            </a:r>
            <a:r>
              <a:rPr lang="en-US" dirty="0" err="1" smtClean="0"/>
              <a:t>acceso</a:t>
            </a:r>
            <a:r>
              <a:rPr lang="en-US" dirty="0" smtClean="0"/>
              <a:t> 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recursos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base a las </a:t>
            </a:r>
            <a:r>
              <a:rPr lang="en-US" dirty="0" err="1" smtClean="0"/>
              <a:t>características</a:t>
            </a:r>
            <a:r>
              <a:rPr lang="en-US" dirty="0" smtClean="0"/>
              <a:t> de la </a:t>
            </a:r>
            <a:r>
              <a:rPr lang="en-US" dirty="0" err="1" smtClean="0"/>
              <a:t>identidad</a:t>
            </a:r>
            <a:r>
              <a:rPr lang="en-US" dirty="0" smtClean="0"/>
              <a:t> de la </a:t>
            </a:r>
            <a:r>
              <a:rPr lang="en-US" dirty="0" err="1" smtClean="0"/>
              <a:t>petición</a:t>
            </a:r>
            <a:endParaRPr lang="en-US" dirty="0" smtClean="0"/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criterios</a:t>
            </a:r>
            <a:r>
              <a:rPr lang="en-US" dirty="0" smtClean="0"/>
              <a:t>: </a:t>
            </a:r>
            <a:r>
              <a:rPr lang="en-US" dirty="0" err="1" smtClean="0"/>
              <a:t>estado</a:t>
            </a:r>
            <a:r>
              <a:rPr lang="en-US" dirty="0" smtClean="0"/>
              <a:t> del </a:t>
            </a:r>
            <a:r>
              <a:rPr lang="en-US" dirty="0" err="1" smtClean="0"/>
              <a:t>recurso</a:t>
            </a:r>
            <a:r>
              <a:rPr lang="en-US" dirty="0" smtClean="0"/>
              <a:t>, </a:t>
            </a:r>
            <a:r>
              <a:rPr lang="en-US" dirty="0" err="1" smtClean="0"/>
              <a:t>operación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Los conceptos claros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95860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6862"/>
            <a:ext cx="11889564" cy="917575"/>
          </a:xfrm>
        </p:spPr>
        <p:txBody>
          <a:bodyPr/>
          <a:lstStyle/>
          <a:p>
            <a:r>
              <a:rPr lang="es-ES" dirty="0" smtClean="0"/>
              <a:t>Autenticación en </a:t>
            </a:r>
            <a:r>
              <a:rPr lang="es-ES" dirty="0" err="1" smtClean="0"/>
              <a:t>.Net</a:t>
            </a:r>
            <a:endParaRPr lang="es-E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3717941"/>
          </a:xfrm>
        </p:spPr>
        <p:txBody>
          <a:bodyPr/>
          <a:lstStyle/>
          <a:p>
            <a:pPr lvl="0"/>
            <a:r>
              <a:rPr lang="en-US" dirty="0" err="1" smtClean="0"/>
              <a:t>Módulos</a:t>
            </a:r>
            <a:r>
              <a:rPr lang="en-US" dirty="0" smtClean="0"/>
              <a:t> IIS</a:t>
            </a:r>
          </a:p>
          <a:p>
            <a:pPr lvl="1"/>
            <a:r>
              <a:rPr lang="en-US" i="1" dirty="0" err="1"/>
              <a:t>FormsAuthenticationModule</a:t>
            </a:r>
            <a:r>
              <a:rPr lang="en-US" dirty="0"/>
              <a:t>, </a:t>
            </a:r>
            <a:r>
              <a:rPr lang="en-US" i="1" dirty="0" err="1" smtClean="0"/>
              <a:t>WSFederationAuthenticationModule</a:t>
            </a:r>
            <a:endParaRPr lang="en-US" i="1" dirty="0" smtClean="0"/>
          </a:p>
          <a:p>
            <a:r>
              <a:rPr lang="en-US" dirty="0" err="1" smtClean="0"/>
              <a:t>Owin</a:t>
            </a:r>
            <a:r>
              <a:rPr lang="en-US" dirty="0" smtClean="0"/>
              <a:t> (ASP.NET 4.5)</a:t>
            </a:r>
            <a:endParaRPr lang="en-US" dirty="0"/>
          </a:p>
          <a:p>
            <a:pPr lvl="1"/>
            <a:r>
              <a:rPr lang="en-US" dirty="0" err="1"/>
              <a:t>Middlewares</a:t>
            </a:r>
            <a:r>
              <a:rPr lang="en-US" dirty="0"/>
              <a:t> de </a:t>
            </a:r>
            <a:r>
              <a:rPr lang="en-US" dirty="0" err="1"/>
              <a:t>autenticación</a:t>
            </a:r>
            <a:endParaRPr lang="en-US" dirty="0"/>
          </a:p>
          <a:p>
            <a:r>
              <a:rPr lang="en-US" dirty="0" smtClean="0"/>
              <a:t>ASP.NET </a:t>
            </a:r>
            <a:r>
              <a:rPr lang="en-US" dirty="0"/>
              <a:t>Core</a:t>
            </a:r>
          </a:p>
          <a:p>
            <a:pPr lvl="1"/>
            <a:r>
              <a:rPr lang="en-US" dirty="0" err="1"/>
              <a:t>Middlewares</a:t>
            </a:r>
            <a:r>
              <a:rPr lang="en-US" dirty="0"/>
              <a:t> de </a:t>
            </a:r>
            <a:r>
              <a:rPr lang="en-US" dirty="0" err="1" smtClean="0"/>
              <a:t>autenticación</a:t>
            </a:r>
            <a:r>
              <a:rPr lang="en-US" dirty="0" smtClean="0"/>
              <a:t> (no </a:t>
            </a:r>
            <a:r>
              <a:rPr lang="en-US" dirty="0" err="1" smtClean="0"/>
              <a:t>es</a:t>
            </a:r>
            <a:r>
              <a:rPr lang="en-US" dirty="0" smtClean="0"/>
              <a:t> OWIN)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61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3.xml><?xml version="1.0" encoding="utf-8"?>
<a:theme xmlns:a="http://schemas.openxmlformats.org/drawingml/2006/main" name="2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34738ad0b6b5902ee2454a3627babcfe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f4e89f4546bf2798c577ef7cbcf9d5ea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6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7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8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9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Props1.xml><?xml version="1.0" encoding="utf-8"?>
<ds:datastoreItem xmlns:ds="http://schemas.openxmlformats.org/officeDocument/2006/customXml" ds:itemID="{2E611159-C1FA-4FBC-B547-FA126823C3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2ECBE4-0564-44B1-B837-420E58DB53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elements/1.1/"/>
    <ds:schemaRef ds:uri="http://schemas.microsoft.com/office/2006/metadata/properties"/>
    <ds:schemaRef ds:uri="ed015050-a57a-4d39-9cd8-b09b64473eb7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2b2dfeed-2da1-4ef4-b600-f5543001ef98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EF85AD77-6940-4BDA-9EE8-199D74DE14F2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8E3A5B70-E216-40B8-815E-4AF28CABF9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9.xml><?xml version="1.0" encoding="utf-8"?>
<ds:datastoreItem xmlns:ds="http://schemas.openxmlformats.org/officeDocument/2006/customXml" ds:itemID="{8CDC6220-146A-42C7-A179-7304C317879D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2547</TotalTime>
  <Words>1263</Words>
  <Application>Microsoft Office PowerPoint</Application>
  <PresentationFormat>Custom</PresentationFormat>
  <Paragraphs>303</Paragraphs>
  <Slides>37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Arial</vt:lpstr>
      <vt:lpstr>Avenir LT Pro 45 Book</vt:lpstr>
      <vt:lpstr>Calibri</vt:lpstr>
      <vt:lpstr>Consolas</vt:lpstr>
      <vt:lpstr>ＭＳ Ｐゴシック</vt:lpstr>
      <vt:lpstr>Segoe UI</vt:lpstr>
      <vt:lpstr>Segoe UI Light</vt:lpstr>
      <vt:lpstr>Segoe UI Semilight</vt:lpstr>
      <vt:lpstr>Wingdings</vt:lpstr>
      <vt:lpstr>5-30629_Build_Template_WHITE</vt:lpstr>
      <vt:lpstr>1_5-30629_Build_Template_WHITE</vt:lpstr>
      <vt:lpstr>2_5-30629_Build_Template_WHITE</vt:lpstr>
      <vt:lpstr>PowerPoint Presentation</vt:lpstr>
      <vt:lpstr>Autenticación y autorización en ASP.NET Core 1.0</vt:lpstr>
      <vt:lpstr>PowerPoint Presentation</vt:lpstr>
      <vt:lpstr>Agenda</vt:lpstr>
      <vt:lpstr>Hugo Biarge</vt:lpstr>
      <vt:lpstr>PowerPoint Presentation</vt:lpstr>
      <vt:lpstr>Autenticación en ASP.NET Core 1.0</vt:lpstr>
      <vt:lpstr>Los conceptos claros</vt:lpstr>
      <vt:lpstr>Autenticación en .Net</vt:lpstr>
      <vt:lpstr>Modelo de middleware</vt:lpstr>
      <vt:lpstr>Dónde se configuran</vt:lpstr>
      <vt:lpstr>Principales Middlewares</vt:lpstr>
      <vt:lpstr>AuthenticationManager</vt:lpstr>
      <vt:lpstr>Cookies</vt:lpstr>
      <vt:lpstr>Cookies</vt:lpstr>
      <vt:lpstr>Asp.Net Identity</vt:lpstr>
      <vt:lpstr>Proveedores sociales</vt:lpstr>
      <vt:lpstr>Proveedores sociales</vt:lpstr>
      <vt:lpstr>Web APIs</vt:lpstr>
      <vt:lpstr>Jwt Token en API</vt:lpstr>
      <vt:lpstr>Esquemas de autorización</vt:lpstr>
      <vt:lpstr>Escenarios actuales</vt:lpstr>
      <vt:lpstr>OpenId.Connect</vt:lpstr>
      <vt:lpstr>oidc en aplicación web (IdentityServer)</vt:lpstr>
      <vt:lpstr>oidc en Web Api (IdentityServer)</vt:lpstr>
      <vt:lpstr>Autorización en ASP.NET Core 1.0</vt:lpstr>
      <vt:lpstr>Novedades</vt:lpstr>
      <vt:lpstr>AuthorizeAttribute</vt:lpstr>
      <vt:lpstr>Políticas sencillas</vt:lpstr>
      <vt:lpstr>Políticas como código</vt:lpstr>
      <vt:lpstr>Políticas como código</vt:lpstr>
      <vt:lpstr>Políticas de autorización</vt:lpstr>
      <vt:lpstr>Autorización imperativa</vt:lpstr>
      <vt:lpstr>Autorización basada en recursos</vt:lpstr>
      <vt:lpstr>AuthorizationHandlers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Hugo Biarge</cp:lastModifiedBy>
  <cp:revision>150</cp:revision>
  <dcterms:created xsi:type="dcterms:W3CDTF">2015-04-07T19:39:07Z</dcterms:created>
  <dcterms:modified xsi:type="dcterms:W3CDTF">2016-02-24T06:14:03Z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</Properties>
</file>